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2" r:id="rId4"/>
    <p:sldId id="261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9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Roboto"/>
        <a:ea typeface="Roboto"/>
        <a:cs typeface="Roboto"/>
        <a:sym typeface="Roboto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Roboto"/>
        <a:ea typeface="Roboto"/>
        <a:cs typeface="Roboto"/>
        <a:sym typeface="Roboto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Roboto"/>
        <a:ea typeface="Roboto"/>
        <a:cs typeface="Roboto"/>
        <a:sym typeface="Roboto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Roboto"/>
        <a:ea typeface="Roboto"/>
        <a:cs typeface="Roboto"/>
        <a:sym typeface="Roboto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Roboto"/>
        <a:ea typeface="Roboto"/>
        <a:cs typeface="Roboto"/>
        <a:sym typeface="Roboto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Roboto"/>
        <a:ea typeface="Roboto"/>
        <a:cs typeface="Roboto"/>
        <a:sym typeface="Roboto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Roboto"/>
        <a:ea typeface="Roboto"/>
        <a:cs typeface="Roboto"/>
        <a:sym typeface="Roboto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Roboto"/>
        <a:ea typeface="Roboto"/>
        <a:cs typeface="Roboto"/>
        <a:sym typeface="Roboto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Roboto"/>
        <a:ea typeface="Roboto"/>
        <a:cs typeface="Roboto"/>
        <a:sym typeface="Robot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0FF"/>
    <a:srgbClr val="0066FF"/>
    <a:srgbClr val="FF6D6D"/>
    <a:srgbClr val="FF0505"/>
    <a:srgbClr val="3AC6B2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CBCBCB"/>
              </a:solidFill>
              <a:prstDash val="solid"/>
              <a:miter lim="400000"/>
            </a:ln>
          </a:left>
          <a:right>
            <a:ln w="3175" cap="flat">
              <a:solidFill>
                <a:srgbClr val="CBCBCB"/>
              </a:solidFill>
              <a:prstDash val="solid"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3175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CBCBCB"/>
              </a:solidFill>
              <a:prstDash val="solid"/>
              <a:miter lim="400000"/>
            </a:ln>
          </a:left>
          <a:right>
            <a:ln w="3175" cap="flat">
              <a:solidFill>
                <a:srgbClr val="CBCBCB"/>
              </a:solidFill>
              <a:prstDash val="solid"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3175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CBCBCB"/>
              </a:solidFill>
              <a:prstDash val="solid"/>
              <a:miter lim="400000"/>
            </a:ln>
          </a:left>
          <a:right>
            <a:ln w="3175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3175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CBCBCB"/>
              </a:solidFill>
              <a:prstDash val="solid"/>
              <a:miter lim="400000"/>
            </a:ln>
          </a:left>
          <a:right>
            <a:ln w="3175" cap="flat">
              <a:solidFill>
                <a:srgbClr val="CBCBCB"/>
              </a:solidFill>
              <a:prstDash val="solid"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3175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CBCBCB"/>
              </a:solidFill>
              <a:prstDash val="solid"/>
              <a:miter lim="400000"/>
            </a:ln>
          </a:left>
          <a:right>
            <a:ln w="3175" cap="flat">
              <a:solidFill>
                <a:srgbClr val="CBCBCB"/>
              </a:solidFill>
              <a:prstDash val="solid"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2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Roboto"/>
        <a:ea typeface="Roboto"/>
        <a:cs typeface="Roboto"/>
        <a:sym typeface="Roboto"/>
      </a:defRPr>
    </a:lvl1pPr>
    <a:lvl2pPr indent="228600" defTabSz="457200" latinLnBrk="0">
      <a:lnSpc>
        <a:spcPct val="117999"/>
      </a:lnSpc>
      <a:defRPr sz="2200">
        <a:latin typeface="Roboto"/>
        <a:ea typeface="Roboto"/>
        <a:cs typeface="Roboto"/>
        <a:sym typeface="Roboto"/>
      </a:defRPr>
    </a:lvl2pPr>
    <a:lvl3pPr indent="457200" defTabSz="457200" latinLnBrk="0">
      <a:lnSpc>
        <a:spcPct val="117999"/>
      </a:lnSpc>
      <a:defRPr sz="2200">
        <a:latin typeface="Roboto"/>
        <a:ea typeface="Roboto"/>
        <a:cs typeface="Roboto"/>
        <a:sym typeface="Roboto"/>
      </a:defRPr>
    </a:lvl3pPr>
    <a:lvl4pPr indent="685800" defTabSz="457200" latinLnBrk="0">
      <a:lnSpc>
        <a:spcPct val="117999"/>
      </a:lnSpc>
      <a:defRPr sz="2200">
        <a:latin typeface="Roboto"/>
        <a:ea typeface="Roboto"/>
        <a:cs typeface="Roboto"/>
        <a:sym typeface="Roboto"/>
      </a:defRPr>
    </a:lvl4pPr>
    <a:lvl5pPr indent="914400" defTabSz="457200" latinLnBrk="0">
      <a:lnSpc>
        <a:spcPct val="117999"/>
      </a:lnSpc>
      <a:defRPr sz="2200">
        <a:latin typeface="Roboto"/>
        <a:ea typeface="Roboto"/>
        <a:cs typeface="Roboto"/>
        <a:sym typeface="Roboto"/>
      </a:defRPr>
    </a:lvl5pPr>
    <a:lvl6pPr indent="1143000" defTabSz="457200" latinLnBrk="0">
      <a:lnSpc>
        <a:spcPct val="117999"/>
      </a:lnSpc>
      <a:defRPr sz="2200">
        <a:latin typeface="Roboto"/>
        <a:ea typeface="Roboto"/>
        <a:cs typeface="Roboto"/>
        <a:sym typeface="Roboto"/>
      </a:defRPr>
    </a:lvl6pPr>
    <a:lvl7pPr indent="1371600" defTabSz="457200" latinLnBrk="0">
      <a:lnSpc>
        <a:spcPct val="117999"/>
      </a:lnSpc>
      <a:defRPr sz="2200">
        <a:latin typeface="Roboto"/>
        <a:ea typeface="Roboto"/>
        <a:cs typeface="Roboto"/>
        <a:sym typeface="Roboto"/>
      </a:defRPr>
    </a:lvl7pPr>
    <a:lvl8pPr indent="1600200" defTabSz="457200" latinLnBrk="0">
      <a:lnSpc>
        <a:spcPct val="117999"/>
      </a:lnSpc>
      <a:defRPr sz="2200">
        <a:latin typeface="Roboto"/>
        <a:ea typeface="Roboto"/>
        <a:cs typeface="Roboto"/>
        <a:sym typeface="Roboto"/>
      </a:defRPr>
    </a:lvl8pPr>
    <a:lvl9pPr indent="1828800" defTabSz="457200" latinLnBrk="0">
      <a:lnSpc>
        <a:spcPct val="117999"/>
      </a:lnSpc>
      <a:defRPr sz="2200">
        <a:latin typeface="Roboto"/>
        <a:ea typeface="Roboto"/>
        <a:cs typeface="Roboto"/>
        <a:sym typeface="Roboto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578099" y="5991225"/>
            <a:ext cx="7848602" cy="457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b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578099" y="4359275"/>
            <a:ext cx="7848602" cy="635001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spcBef>
                <a:spcPts val="2400"/>
              </a:spcBef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mage"/>
          <p:cNvSpPr>
            <a:spLocks noGrp="1"/>
          </p:cNvSpPr>
          <p:nvPr>
            <p:ph type="pic" idx="21"/>
          </p:nvPr>
        </p:nvSpPr>
        <p:spPr>
          <a:xfrm>
            <a:off x="1015999" y="1219199"/>
            <a:ext cx="10972802" cy="7315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2825749" y="1466849"/>
            <a:ext cx="7334252" cy="4889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578099" y="6257925"/>
            <a:ext cx="7848602" cy="10668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78099" y="7362825"/>
            <a:ext cx="7848602" cy="914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578099" y="3638550"/>
            <a:ext cx="7848602" cy="247650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21"/>
          </p:nvPr>
        </p:nvSpPr>
        <p:spPr>
          <a:xfrm>
            <a:off x="6607175" y="1790699"/>
            <a:ext cx="4121150" cy="61817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339974" y="1790699"/>
            <a:ext cx="4000502" cy="3000376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39974" y="4972050"/>
            <a:ext cx="4000502" cy="30003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339974" y="1523999"/>
            <a:ext cx="8324852" cy="159067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mage"/>
          <p:cNvSpPr>
            <a:spLocks noGrp="1"/>
          </p:cNvSpPr>
          <p:nvPr>
            <p:ph type="pic" sz="quarter" idx="21"/>
          </p:nvPr>
        </p:nvSpPr>
        <p:spPr>
          <a:xfrm>
            <a:off x="6664325" y="2009774"/>
            <a:ext cx="4000501" cy="60007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2339974" y="1523999"/>
            <a:ext cx="8324852" cy="159067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39974" y="3162300"/>
            <a:ext cx="4000502" cy="4714876"/>
          </a:xfrm>
          <a:prstGeom prst="rect">
            <a:avLst/>
          </a:prstGeom>
        </p:spPr>
        <p:txBody>
          <a:bodyPr anchor="ctr"/>
          <a:lstStyle>
            <a:lvl1pPr marL="353785" indent="-353785" algn="l">
              <a:spcBef>
                <a:spcPts val="3800"/>
              </a:spcBef>
              <a:buSzPct val="75000"/>
              <a:buChar char="•"/>
              <a:defRPr sz="2600"/>
            </a:lvl1pPr>
            <a:lvl2pPr marL="734785" indent="-353785" algn="l">
              <a:spcBef>
                <a:spcPts val="3800"/>
              </a:spcBef>
              <a:buSzPct val="75000"/>
              <a:buChar char="•"/>
              <a:defRPr sz="2600"/>
            </a:lvl2pPr>
            <a:lvl3pPr marL="1115785" indent="-353785" algn="l">
              <a:spcBef>
                <a:spcPts val="3800"/>
              </a:spcBef>
              <a:buSzPct val="75000"/>
              <a:buChar char="•"/>
              <a:defRPr sz="2600"/>
            </a:lvl3pPr>
            <a:lvl4pPr marL="1496785" indent="-353785" algn="l">
              <a:spcBef>
                <a:spcPts val="3800"/>
              </a:spcBef>
              <a:buSzPct val="75000"/>
              <a:buChar char="•"/>
              <a:defRPr sz="2600"/>
            </a:lvl4pPr>
            <a:lvl5pPr marL="1877785" indent="-353785" algn="l">
              <a:spcBef>
                <a:spcPts val="3800"/>
              </a:spcBef>
              <a:buSzPct val="75000"/>
              <a:buChar char="•"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171699"/>
            <a:ext cx="8324852" cy="5410202"/>
          </a:xfrm>
          <a:prstGeom prst="rect">
            <a:avLst/>
          </a:prstGeom>
        </p:spPr>
        <p:txBody>
          <a:bodyPr anchor="ctr"/>
          <a:lstStyle>
            <a:lvl1pPr marL="433136" indent="-433136" algn="l">
              <a:spcBef>
                <a:spcPts val="4200"/>
              </a:spcBef>
              <a:buSzPct val="75000"/>
              <a:buChar char="•"/>
              <a:defRPr sz="3600"/>
            </a:lvl1pPr>
            <a:lvl2pPr marL="890336" indent="-433136" algn="l">
              <a:spcBef>
                <a:spcPts val="4200"/>
              </a:spcBef>
              <a:buSzPct val="75000"/>
              <a:buChar char="•"/>
              <a:defRPr sz="3600"/>
            </a:lvl2pPr>
            <a:lvl3pPr marL="1347536" indent="-433136" algn="l">
              <a:spcBef>
                <a:spcPts val="4200"/>
              </a:spcBef>
              <a:buSzPct val="75000"/>
              <a:buChar char="•"/>
              <a:defRPr sz="3600"/>
            </a:lvl3pPr>
            <a:lvl4pPr marL="1804736" indent="-433136" algn="l">
              <a:spcBef>
                <a:spcPts val="4200"/>
              </a:spcBef>
              <a:buSzPct val="75000"/>
              <a:buChar char="•"/>
              <a:defRPr sz="3600"/>
            </a:lvl4pPr>
            <a:lvl5pPr marL="2261936" indent="-433136" algn="l">
              <a:spcBef>
                <a:spcPts val="4200"/>
              </a:spcBef>
              <a:buSzPct val="75000"/>
              <a:buChar char="•"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Image"/>
          <p:cNvSpPr>
            <a:spLocks noGrp="1"/>
          </p:cNvSpPr>
          <p:nvPr>
            <p:ph type="pic" sz="quarter" idx="21"/>
          </p:nvPr>
        </p:nvSpPr>
        <p:spPr>
          <a:xfrm>
            <a:off x="6473825" y="5019675"/>
            <a:ext cx="4457701" cy="2971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2" name="Image"/>
          <p:cNvSpPr>
            <a:spLocks noGrp="1"/>
          </p:cNvSpPr>
          <p:nvPr>
            <p:ph type="pic" sz="quarter" idx="22"/>
          </p:nvPr>
        </p:nvSpPr>
        <p:spPr>
          <a:xfrm>
            <a:off x="6473825" y="1790699"/>
            <a:ext cx="4386263" cy="29241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" name="Image"/>
          <p:cNvSpPr>
            <a:spLocks noGrp="1"/>
          </p:cNvSpPr>
          <p:nvPr>
            <p:ph type="pic" sz="half" idx="23"/>
          </p:nvPr>
        </p:nvSpPr>
        <p:spPr>
          <a:xfrm>
            <a:off x="2168524" y="1762124"/>
            <a:ext cx="4229102" cy="63436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578099" y="2352674"/>
            <a:ext cx="7848602" cy="2476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578099" y="4991100"/>
            <a:ext cx="7848602" cy="8477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574" y="8153400"/>
            <a:ext cx="314127" cy="317500"/>
          </a:xfrm>
          <a:prstGeom prst="rect">
            <a:avLst/>
          </a:prstGeom>
          <a:ln w="3175">
            <a:miter lim="400000"/>
          </a:ln>
        </p:spPr>
        <p:txBody>
          <a:bodyPr wrap="none" lIns="38100" tIns="38100" rIns="38100" bIns="38100">
            <a:spAutoFit/>
          </a:bodyPr>
          <a:lstStyle>
            <a:lvl1pPr algn="ctr">
              <a:defRPr sz="1600">
                <a:latin typeface="+mn-lt"/>
                <a:ea typeface="+mn-ea"/>
                <a:cs typeface="+mn-cs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Roboto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BjziujBe3_M?start=30&amp;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resented by:…"/>
          <p:cNvSpPr txBox="1">
            <a:spLocks noGrp="1"/>
          </p:cNvSpPr>
          <p:nvPr>
            <p:ph type="subTitle" sz="quarter" idx="1"/>
          </p:nvPr>
        </p:nvSpPr>
        <p:spPr>
          <a:xfrm>
            <a:off x="2578099" y="7852667"/>
            <a:ext cx="7848602" cy="10572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26466">
              <a:defRPr sz="2190" b="1" i="1">
                <a:solidFill>
                  <a:srgbClr val="FFB84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dirty="0"/>
              <a:t>Presented by:</a:t>
            </a:r>
          </a:p>
          <a:p>
            <a:pPr defTabSz="426466">
              <a:defRPr sz="2190">
                <a:latin typeface="Roboto"/>
                <a:ea typeface="Roboto"/>
                <a:cs typeface="Roboto"/>
                <a:sym typeface="Roboto"/>
              </a:defRPr>
            </a:pPr>
            <a:r>
              <a:rPr lang="en-US" dirty="0"/>
              <a:t>Sean Mulvehill</a:t>
            </a:r>
            <a:r>
              <a:rPr dirty="0"/>
              <a:t>, </a:t>
            </a:r>
            <a:r>
              <a:rPr lang="en-US" dirty="0"/>
              <a:t>CPA MBA – Chief Financial Officer</a:t>
            </a:r>
            <a:endParaRPr dirty="0"/>
          </a:p>
          <a:p>
            <a:pPr defTabSz="426466">
              <a:defRPr sz="2190">
                <a:latin typeface="Roboto"/>
                <a:ea typeface="Roboto"/>
                <a:cs typeface="Roboto"/>
                <a:sym typeface="Roboto"/>
              </a:defRPr>
            </a:pPr>
            <a:r>
              <a:rPr lang="en-US" dirty="0"/>
              <a:t>Paul Serkosky, P.E. - Director of Engineering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7C417-F103-4D8E-80F9-A542A2FF7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50" y="6373783"/>
            <a:ext cx="12386316" cy="662857"/>
          </a:xfrm>
          <a:prstGeom prst="rect">
            <a:avLst/>
          </a:prstGeom>
        </p:spPr>
      </p:pic>
      <p:sp>
        <p:nvSpPr>
          <p:cNvPr id="7" name="Presented by:…">
            <a:extLst>
              <a:ext uri="{FF2B5EF4-FFF2-40B4-BE49-F238E27FC236}">
                <a16:creationId xmlns:a16="http://schemas.microsoft.com/office/drawing/2014/main" id="{2181999C-E556-434C-90A7-5AFC9124DBAB}"/>
              </a:ext>
            </a:extLst>
          </p:cNvPr>
          <p:cNvSpPr txBox="1">
            <a:spLocks/>
          </p:cNvSpPr>
          <p:nvPr/>
        </p:nvSpPr>
        <p:spPr>
          <a:xfrm>
            <a:off x="0" y="6006706"/>
            <a:ext cx="13004800" cy="11934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oboto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oboto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oboto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oboto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oboto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oboto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oboto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oboto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oboto Light"/>
              </a:defRPr>
            </a:lvl9pPr>
          </a:lstStyle>
          <a:p>
            <a:pPr defTabSz="426466" hangingPunct="1">
              <a:defRPr sz="2190">
                <a:latin typeface="Roboto"/>
                <a:ea typeface="Roboto"/>
                <a:cs typeface="Roboto"/>
                <a:sym typeface="Roboto"/>
              </a:defRPr>
            </a:pPr>
            <a:r>
              <a:rPr lang="en-US" sz="4900" dirty="0">
                <a:latin typeface="Roboto"/>
                <a:ea typeface="Roboto"/>
                <a:cs typeface="Roboto"/>
                <a:sym typeface="Roboto"/>
              </a:rPr>
              <a:t>Center for Excellence in Education</a:t>
            </a:r>
          </a:p>
          <a:p>
            <a:pPr defTabSz="426466" hangingPunct="1">
              <a:defRPr sz="2190">
                <a:latin typeface="Roboto"/>
                <a:ea typeface="Roboto"/>
                <a:cs typeface="Roboto"/>
                <a:sym typeface="Roboto"/>
              </a:defRPr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Virtual Bite of Science - Pennsylvania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3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latin typeface="Calibri" panose="020F0502020204030204" pitchFamily="34" charset="0"/>
              </a:rPr>
              <a:t>Engineering - Project Life Cycle – Foo Fighters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10778-81B7-43C4-AA4A-5D811D4480E8}"/>
              </a:ext>
            </a:extLst>
          </p:cNvPr>
          <p:cNvSpPr txBox="1"/>
          <p:nvPr/>
        </p:nvSpPr>
        <p:spPr>
          <a:xfrm>
            <a:off x="2314932" y="1478394"/>
            <a:ext cx="8374935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Foo Fighters 20</a:t>
            </a:r>
            <a:r>
              <a:rPr lang="en-US" sz="1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Anniversary Show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Rigging Plot Provided: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12/05/2014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Date: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7/4/2015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Location: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RFK Memorial Stadium, Washington D.C.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anose="020F050202020403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Calibri" panose="020F0502020204030204" pitchFamily="34" charset="0"/>
                <a:cs typeface="Roboto"/>
                <a:sym typeface="Roboto"/>
              </a:rPr>
              <a:t> 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68F06-FD13-4F1C-8531-E5CA32D85B25}"/>
              </a:ext>
            </a:extLst>
          </p:cNvPr>
          <p:cNvSpPr txBox="1"/>
          <p:nvPr/>
        </p:nvSpPr>
        <p:spPr>
          <a:xfrm>
            <a:off x="593523" y="2967598"/>
            <a:ext cx="11817752" cy="14619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Unanticipated Challenge:</a:t>
            </a:r>
          </a:p>
          <a:p>
            <a:pPr algn="ctr"/>
            <a:r>
              <a:rPr lang="en-US" sz="2800" dirty="0"/>
              <a:t>Dave </a:t>
            </a:r>
            <a:r>
              <a:rPr lang="en-US" sz="2800" dirty="0" err="1"/>
              <a:t>Grohl</a:t>
            </a:r>
            <a:r>
              <a:rPr lang="en-US" sz="2800" dirty="0"/>
              <a:t> (Lead Singer of band) breaks leg during concert on 6/12/2015</a:t>
            </a:r>
          </a:p>
          <a:p>
            <a:pPr algn="ctr"/>
            <a:endParaRPr lang="en-US" dirty="0"/>
          </a:p>
        </p:txBody>
      </p:sp>
      <p:pic>
        <p:nvPicPr>
          <p:cNvPr id="12" name="Online Media 11" title="Foo Fighters - Break a leg in Gothenburg">
            <a:hlinkClick r:id="" action="ppaction://media"/>
            <a:extLst>
              <a:ext uri="{FF2B5EF4-FFF2-40B4-BE49-F238E27FC236}">
                <a16:creationId xmlns:a16="http://schemas.microsoft.com/office/drawing/2014/main" id="{8D33E6C6-B8C4-4FC3-9C69-3DFE473635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81866" y="4218970"/>
            <a:ext cx="6841067" cy="384810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3877722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3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latin typeface="Calibri" panose="020F0502020204030204" pitchFamily="34" charset="0"/>
              </a:rPr>
              <a:t>Engineering - Project Life Cycle – Foo Fighters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10778-81B7-43C4-AA4A-5D811D4480E8}"/>
              </a:ext>
            </a:extLst>
          </p:cNvPr>
          <p:cNvSpPr txBox="1"/>
          <p:nvPr/>
        </p:nvSpPr>
        <p:spPr>
          <a:xfrm>
            <a:off x="2314932" y="1478394"/>
            <a:ext cx="8374935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Foo Fighters 20</a:t>
            </a:r>
            <a:r>
              <a:rPr lang="en-US" sz="1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Anniversary Show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Rigging Plot Provided: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12/05/2014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Date: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7/4/2015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Location: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RFK Memorial Stadium, Washington D.C.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anose="020F050202020403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Calibri" panose="020F0502020204030204" pitchFamily="34" charset="0"/>
                <a:cs typeface="Roboto"/>
                <a:sym typeface="Roboto"/>
              </a:rPr>
              <a:t> 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68F06-FD13-4F1C-8531-E5CA32D85B25}"/>
              </a:ext>
            </a:extLst>
          </p:cNvPr>
          <p:cNvSpPr txBox="1"/>
          <p:nvPr/>
        </p:nvSpPr>
        <p:spPr>
          <a:xfrm>
            <a:off x="593523" y="2967598"/>
            <a:ext cx="11817752" cy="14619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Unanticipated Challenge:</a:t>
            </a:r>
          </a:p>
          <a:p>
            <a:pPr algn="ctr"/>
            <a:r>
              <a:rPr lang="en-US" sz="2800" dirty="0"/>
              <a:t>Dave </a:t>
            </a:r>
            <a:r>
              <a:rPr lang="en-US" sz="2800" dirty="0" err="1"/>
              <a:t>Grohl</a:t>
            </a:r>
            <a:r>
              <a:rPr lang="en-US" sz="2800" dirty="0"/>
              <a:t> (Lead Singer of band) breaks leg during concert on 6/12/2015</a:t>
            </a: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9CE85-72F3-4A29-A62C-91FCD82E0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37" y="4274086"/>
            <a:ext cx="3846673" cy="4764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968B3-DA3F-4377-881D-CAECB037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392" y="4274086"/>
            <a:ext cx="4522719" cy="47649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59FCE4-C0C0-4537-BBE1-39CF670D7520}"/>
              </a:ext>
            </a:extLst>
          </p:cNvPr>
          <p:cNvCxnSpPr/>
          <p:nvPr/>
        </p:nvCxnSpPr>
        <p:spPr>
          <a:xfrm flipV="1">
            <a:off x="2135529" y="4600937"/>
            <a:ext cx="376177" cy="214131"/>
          </a:xfrm>
          <a:prstGeom prst="line">
            <a:avLst/>
          </a:prstGeom>
          <a:noFill/>
          <a:ln w="88900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138624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3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latin typeface="Calibri" panose="020F0502020204030204" pitchFamily="34" charset="0"/>
              </a:rPr>
              <a:t>Engineering - Project Life Cycle – Foo Fighters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10778-81B7-43C4-AA4A-5D811D4480E8}"/>
              </a:ext>
            </a:extLst>
          </p:cNvPr>
          <p:cNvSpPr txBox="1"/>
          <p:nvPr/>
        </p:nvSpPr>
        <p:spPr>
          <a:xfrm>
            <a:off x="2314932" y="1478394"/>
            <a:ext cx="8374935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Foo Fighters 20</a:t>
            </a:r>
            <a:r>
              <a:rPr lang="en-US" sz="1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Anniversary Show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Rigging Plot Provided: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12/05/2014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Date: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7/4/2015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Location: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RFK Memorial Stadium, Washington D.C.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anose="020F050202020403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Calibri" panose="020F0502020204030204" pitchFamily="34" charset="0"/>
                <a:cs typeface="Roboto"/>
                <a:sym typeface="Roboto"/>
              </a:rPr>
              <a:t> 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68F06-FD13-4F1C-8531-E5CA32D85B25}"/>
              </a:ext>
            </a:extLst>
          </p:cNvPr>
          <p:cNvSpPr txBox="1"/>
          <p:nvPr/>
        </p:nvSpPr>
        <p:spPr>
          <a:xfrm>
            <a:off x="593523" y="2967598"/>
            <a:ext cx="11817752" cy="14619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Unanticipated Challenge:</a:t>
            </a:r>
          </a:p>
          <a:p>
            <a:pPr algn="ctr"/>
            <a:r>
              <a:rPr lang="en-US" sz="2800" dirty="0"/>
              <a:t>Dave </a:t>
            </a:r>
            <a:r>
              <a:rPr lang="en-US" sz="2800" dirty="0" err="1"/>
              <a:t>Grohl</a:t>
            </a:r>
            <a:r>
              <a:rPr lang="en-US" sz="2800" dirty="0"/>
              <a:t> (Lead Singer of band) breaks leg during concert on 6/12/2015</a:t>
            </a:r>
          </a:p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59FCE4-C0C0-4537-BBE1-39CF670D7520}"/>
              </a:ext>
            </a:extLst>
          </p:cNvPr>
          <p:cNvCxnSpPr/>
          <p:nvPr/>
        </p:nvCxnSpPr>
        <p:spPr>
          <a:xfrm flipV="1">
            <a:off x="2135529" y="4600937"/>
            <a:ext cx="376177" cy="214131"/>
          </a:xfrm>
          <a:prstGeom prst="line">
            <a:avLst/>
          </a:prstGeom>
          <a:noFill/>
          <a:ln w="88900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647BCB6-F336-44A3-AB66-DF0B1F117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66488" y="2975800"/>
            <a:ext cx="4471821" cy="65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957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3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latin typeface="Calibri" panose="020F0502020204030204" pitchFamily="34" charset="0"/>
              </a:rPr>
              <a:t>Engineering - Project Life Cycle – Foo Fighters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10778-81B7-43C4-AA4A-5D811D4480E8}"/>
              </a:ext>
            </a:extLst>
          </p:cNvPr>
          <p:cNvSpPr txBox="1"/>
          <p:nvPr/>
        </p:nvSpPr>
        <p:spPr>
          <a:xfrm>
            <a:off x="2314932" y="1478394"/>
            <a:ext cx="8374935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Foo Fighters 20</a:t>
            </a:r>
            <a:r>
              <a:rPr lang="en-US" sz="1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Anniversary Show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Rigging Plot Provided: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12/05/2014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Date: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7/4/2015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Location: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RFK Memorial Stadium, Washington D.C.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anose="020F050202020403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Calibri" panose="020F0502020204030204" pitchFamily="34" charset="0"/>
                <a:cs typeface="Roboto"/>
                <a:sym typeface="Roboto"/>
              </a:rPr>
              <a:t> 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0822AF-938C-4A95-AD29-C31DCE664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40" b="1"/>
          <a:stretch/>
        </p:blipFill>
        <p:spPr>
          <a:xfrm>
            <a:off x="1724949" y="2830010"/>
            <a:ext cx="9554901" cy="552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8880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aul Serkosky, P.E. Director of Engineering…"/>
          <p:cNvSpPr txBox="1"/>
          <p:nvPr/>
        </p:nvSpPr>
        <p:spPr>
          <a:xfrm>
            <a:off x="2930925" y="1121158"/>
            <a:ext cx="9253001" cy="34009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>
              <a:defRPr sz="2400" u="sng"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dirty="0"/>
              <a:t>Sean Mulvehill</a:t>
            </a:r>
            <a:r>
              <a:rPr dirty="0"/>
              <a:t>, </a:t>
            </a:r>
            <a:r>
              <a:rPr lang="en-US" dirty="0"/>
              <a:t>CPA MBA</a:t>
            </a:r>
            <a:r>
              <a:rPr dirty="0"/>
              <a:t> </a:t>
            </a:r>
            <a:r>
              <a:rPr lang="en-US" dirty="0"/>
              <a:t>- Chief Financial Officer</a:t>
            </a:r>
            <a:endParaRPr dirty="0"/>
          </a:p>
          <a:p>
            <a:pPr>
              <a:defRPr sz="2400"/>
            </a:pPr>
            <a:endParaRPr dirty="0"/>
          </a:p>
          <a:p>
            <a:pPr lvl="1">
              <a:defRPr sz="2400"/>
            </a:pPr>
            <a:r>
              <a:rPr lang="en-US" dirty="0"/>
              <a:t>B.S. Accounting from State University of New York</a:t>
            </a:r>
          </a:p>
          <a:p>
            <a:pPr lvl="1">
              <a:defRPr sz="2400"/>
            </a:pPr>
            <a:r>
              <a:rPr lang="en-US" dirty="0"/>
              <a:t>Master of Business Administration from Trinity College Dublin</a:t>
            </a:r>
          </a:p>
          <a:p>
            <a:pPr lvl="1">
              <a:defRPr sz="2400"/>
            </a:pPr>
            <a:endParaRPr lang="en-US" dirty="0"/>
          </a:p>
          <a:p>
            <a:pPr lvl="1">
              <a:defRPr sz="2400"/>
            </a:pPr>
            <a:r>
              <a:rPr lang="en-US" dirty="0"/>
              <a:t>Certified Public Accountant, Lean Six Sigma Black Belt</a:t>
            </a:r>
            <a:endParaRPr dirty="0"/>
          </a:p>
          <a:p>
            <a:pPr>
              <a:defRPr sz="2400"/>
            </a:pPr>
            <a:endParaRPr dirty="0"/>
          </a:p>
          <a:p>
            <a:pPr lvl="1">
              <a:defRPr sz="2400"/>
            </a:pPr>
            <a:r>
              <a:rPr dirty="0"/>
              <a:t>Mountain Productions, </a:t>
            </a:r>
            <a:r>
              <a:rPr lang="en-US" dirty="0"/>
              <a:t>2016</a:t>
            </a:r>
            <a:r>
              <a:rPr dirty="0"/>
              <a:t> to Present</a:t>
            </a:r>
          </a:p>
          <a:p>
            <a:pPr>
              <a:defRPr sz="2400"/>
            </a:pPr>
            <a:endParaRPr dirty="0"/>
          </a:p>
        </p:txBody>
      </p:sp>
      <p:sp>
        <p:nvSpPr>
          <p:cNvPr id="122" name="Matthew Griffith, E.I.T. Director of Internal Operations…"/>
          <p:cNvSpPr txBox="1"/>
          <p:nvPr/>
        </p:nvSpPr>
        <p:spPr>
          <a:xfrm>
            <a:off x="2930925" y="5196151"/>
            <a:ext cx="9253001" cy="30315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>
              <a:defRPr sz="2400" u="sng"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dirty="0"/>
              <a:t>Paul Serkosky, P.E. - Director of Engineering</a:t>
            </a:r>
          </a:p>
          <a:p>
            <a:pPr>
              <a:defRPr sz="2400"/>
            </a:pPr>
            <a:endParaRPr lang="en-US" dirty="0"/>
          </a:p>
          <a:p>
            <a:pPr lvl="1">
              <a:defRPr sz="2400"/>
            </a:pPr>
            <a:r>
              <a:rPr lang="en-US" dirty="0"/>
              <a:t>B.S. Mechanical Engineering from Wilkes University</a:t>
            </a:r>
          </a:p>
          <a:p>
            <a:pPr lvl="1">
              <a:defRPr sz="2400"/>
            </a:pPr>
            <a:endParaRPr lang="en-US" dirty="0"/>
          </a:p>
          <a:p>
            <a:pPr lvl="1">
              <a:defRPr sz="2400"/>
            </a:pPr>
            <a:r>
              <a:rPr lang="en-US" dirty="0"/>
              <a:t>Licensed civil and structural engineer in </a:t>
            </a:r>
            <a:r>
              <a:rPr lang="en-US" b="1" dirty="0"/>
              <a:t>44 </a:t>
            </a:r>
            <a:r>
              <a:rPr lang="en-US" dirty="0"/>
              <a:t>states</a:t>
            </a:r>
          </a:p>
          <a:p>
            <a:pPr>
              <a:defRPr sz="2400"/>
            </a:pPr>
            <a:endParaRPr lang="en-US" dirty="0"/>
          </a:p>
          <a:p>
            <a:pPr lvl="1">
              <a:defRPr sz="2400"/>
            </a:pPr>
            <a:r>
              <a:rPr lang="en-US" dirty="0"/>
              <a:t>Mountain Productions, 1994 to Present</a:t>
            </a:r>
          </a:p>
          <a:p>
            <a:pPr>
              <a:defRPr sz="2400"/>
            </a:pPr>
            <a:endParaRPr lang="en-US" dirty="0"/>
          </a:p>
        </p:txBody>
      </p:sp>
      <p:pic>
        <p:nvPicPr>
          <p:cNvPr id="2" name="paul-serkosky.jpg" descr="paul-serkosky.jpg">
            <a:extLst>
              <a:ext uri="{FF2B5EF4-FFF2-40B4-BE49-F238E27FC236}">
                <a16:creationId xmlns:a16="http://schemas.microsoft.com/office/drawing/2014/main" id="{9DE404D1-446A-4184-B2D1-232EAD017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5" r="6635"/>
          <a:stretch>
            <a:fillRect/>
          </a:stretch>
        </p:blipFill>
        <p:spPr>
          <a:xfrm>
            <a:off x="578457" y="5303665"/>
            <a:ext cx="2203819" cy="2350372"/>
          </a:xfrm>
          <a:prstGeom prst="rect">
            <a:avLst/>
          </a:prstGeom>
          <a:ln w="3175">
            <a:miter lim="400000"/>
          </a:ln>
        </p:spPr>
      </p:pic>
      <p:pic>
        <p:nvPicPr>
          <p:cNvPr id="1026" name="Picture 2" descr="Sean Mulvehill, CFO">
            <a:extLst>
              <a:ext uri="{FF2B5EF4-FFF2-40B4-BE49-F238E27FC236}">
                <a16:creationId xmlns:a16="http://schemas.microsoft.com/office/drawing/2014/main" id="{CB07A5BB-6CE6-4C75-85A1-BAA952EBA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7462" r="17879"/>
          <a:stretch/>
        </p:blipFill>
        <p:spPr bwMode="auto">
          <a:xfrm>
            <a:off x="578457" y="1233217"/>
            <a:ext cx="2203819" cy="23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3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Mountain Productions – Virtual Bite of Science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36C78-E2CF-4EB2-9DF1-6965AB3EDDD6}"/>
              </a:ext>
            </a:extLst>
          </p:cNvPr>
          <p:cNvSpPr txBox="1"/>
          <p:nvPr/>
        </p:nvSpPr>
        <p:spPr>
          <a:xfrm>
            <a:off x="3788833" y="2352904"/>
            <a:ext cx="5427133" cy="45668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Mountain Productions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Main Verticals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Pivoting in a COVID-19 Landscape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 for Entertainment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 Fighters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Initial Project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Unanticipated Challenge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778362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3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Mountain Productions Verticals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0DA504-9E94-4C03-A9F1-7F55688297AE}"/>
              </a:ext>
            </a:extLst>
          </p:cNvPr>
          <p:cNvSpPr/>
          <p:nvPr/>
        </p:nvSpPr>
        <p:spPr>
          <a:xfrm>
            <a:off x="2196083" y="1729813"/>
            <a:ext cx="3623027" cy="415498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Roboto Light"/>
              </a:rPr>
              <a:t>Staging Sales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70CACD-AE0E-4813-9E72-432BFF3CD953}"/>
              </a:ext>
            </a:extLst>
          </p:cNvPr>
          <p:cNvSpPr/>
          <p:nvPr/>
        </p:nvSpPr>
        <p:spPr>
          <a:xfrm>
            <a:off x="7232455" y="1729813"/>
            <a:ext cx="3623027" cy="41549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Roboto Light"/>
              </a:rPr>
              <a:t>Rigging Sales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1534D3-745C-4DE2-A04B-DD35B06D4617}"/>
              </a:ext>
            </a:extLst>
          </p:cNvPr>
          <p:cNvSpPr/>
          <p:nvPr/>
        </p:nvSpPr>
        <p:spPr>
          <a:xfrm>
            <a:off x="7232454" y="5204533"/>
            <a:ext cx="3623027" cy="415498"/>
          </a:xfrm>
          <a:prstGeom prst="rect">
            <a:avLst/>
          </a:prstGeom>
          <a:solidFill>
            <a:srgbClr val="3AC6B2"/>
          </a:soli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Roboto Light"/>
              </a:rPr>
              <a:t>E-Commerce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6D219-5E40-4395-97EB-936E435DC5BF}"/>
              </a:ext>
            </a:extLst>
          </p:cNvPr>
          <p:cNvSpPr/>
          <p:nvPr/>
        </p:nvSpPr>
        <p:spPr>
          <a:xfrm>
            <a:off x="2196082" y="5204533"/>
            <a:ext cx="3623027" cy="415498"/>
          </a:xfrm>
          <a:prstGeom prst="rect">
            <a:avLst/>
          </a:prstGeom>
          <a:solidFill>
            <a:srgbClr val="F6AB04"/>
          </a:soli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Roboto Light"/>
              </a:rPr>
              <a:t>Permanent Installations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83D17-E403-40C0-BAB2-5D05AEB4D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082" y="5620031"/>
            <a:ext cx="3623027" cy="2671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EDF612-C2B4-46D9-B1E4-7201F1650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7" r="44389"/>
          <a:stretch/>
        </p:blipFill>
        <p:spPr>
          <a:xfrm>
            <a:off x="7232455" y="5620031"/>
            <a:ext cx="3623026" cy="2671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2CB81-4D9D-4ABA-BCA2-B33D3BE80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57"/>
          <a:stretch/>
        </p:blipFill>
        <p:spPr>
          <a:xfrm>
            <a:off x="7232454" y="2145311"/>
            <a:ext cx="3623027" cy="2682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28FD1-96D5-4469-9ACD-77AB3DAAE0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1" r="10994"/>
          <a:stretch/>
        </p:blipFill>
        <p:spPr>
          <a:xfrm>
            <a:off x="2196082" y="2145311"/>
            <a:ext cx="3623027" cy="2671704"/>
          </a:xfrm>
          <a:prstGeom prst="rect">
            <a:avLst/>
          </a:prstGeom>
        </p:spPr>
      </p:pic>
      <p:pic>
        <p:nvPicPr>
          <p:cNvPr id="1026" name="Picture 2" descr="Little Caesars Arena - Barton Malow">
            <a:extLst>
              <a:ext uri="{FF2B5EF4-FFF2-40B4-BE49-F238E27FC236}">
                <a16:creationId xmlns:a16="http://schemas.microsoft.com/office/drawing/2014/main" id="{4C02C887-C3CF-414A-9126-77F2C3881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7" r="24453" b="52590"/>
          <a:stretch/>
        </p:blipFill>
        <p:spPr bwMode="auto">
          <a:xfrm>
            <a:off x="2196081" y="5620031"/>
            <a:ext cx="3623027" cy="26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8011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3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Mountain Productions Verticals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0DA504-9E94-4C03-A9F1-7F55688297AE}"/>
              </a:ext>
            </a:extLst>
          </p:cNvPr>
          <p:cNvSpPr/>
          <p:nvPr/>
        </p:nvSpPr>
        <p:spPr>
          <a:xfrm>
            <a:off x="2820913" y="2949090"/>
            <a:ext cx="1677409" cy="41148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Roboto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A5CF94-BBDA-4985-8FB4-7343E818D6C1}"/>
              </a:ext>
            </a:extLst>
          </p:cNvPr>
          <p:cNvSpPr txBox="1"/>
          <p:nvPr/>
        </p:nvSpPr>
        <p:spPr>
          <a:xfrm>
            <a:off x="2820913" y="7217581"/>
            <a:ext cx="167740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Staging Sales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70CACD-AE0E-4813-9E72-432BFF3CD953}"/>
              </a:ext>
            </a:extLst>
          </p:cNvPr>
          <p:cNvSpPr/>
          <p:nvPr/>
        </p:nvSpPr>
        <p:spPr>
          <a:xfrm>
            <a:off x="6549163" y="3863490"/>
            <a:ext cx="1601713" cy="3200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Roboto Ligh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43356B-4E52-4D13-A3C1-757E792E3EA5}"/>
              </a:ext>
            </a:extLst>
          </p:cNvPr>
          <p:cNvSpPr txBox="1"/>
          <p:nvPr/>
        </p:nvSpPr>
        <p:spPr>
          <a:xfrm>
            <a:off x="6549163" y="7217581"/>
            <a:ext cx="167740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Rigging Sales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1534D3-745C-4DE2-A04B-DD35B06D4617}"/>
              </a:ext>
            </a:extLst>
          </p:cNvPr>
          <p:cNvSpPr/>
          <p:nvPr/>
        </p:nvSpPr>
        <p:spPr>
          <a:xfrm>
            <a:off x="8337592" y="6606493"/>
            <a:ext cx="1677409" cy="457200"/>
          </a:xfrm>
          <a:prstGeom prst="rect">
            <a:avLst/>
          </a:prstGeom>
          <a:solidFill>
            <a:srgbClr val="3AC6B2"/>
          </a:soli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Roboto 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D53ADE-C9D5-46A3-8615-E5706AFB9ABC}"/>
              </a:ext>
            </a:extLst>
          </p:cNvPr>
          <p:cNvSpPr txBox="1"/>
          <p:nvPr/>
        </p:nvSpPr>
        <p:spPr>
          <a:xfrm>
            <a:off x="8413288" y="7217581"/>
            <a:ext cx="167740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E-Commerce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6D219-5E40-4395-97EB-936E435DC5BF}"/>
              </a:ext>
            </a:extLst>
          </p:cNvPr>
          <p:cNvSpPr/>
          <p:nvPr/>
        </p:nvSpPr>
        <p:spPr>
          <a:xfrm>
            <a:off x="4685038" y="5692290"/>
            <a:ext cx="1677409" cy="1371600"/>
          </a:xfrm>
          <a:prstGeom prst="rect">
            <a:avLst/>
          </a:prstGeom>
          <a:solidFill>
            <a:srgbClr val="F6AB04"/>
          </a:soli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Roboto Ligh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D70D00-CCB8-450E-A740-848770C68E14}"/>
              </a:ext>
            </a:extLst>
          </p:cNvPr>
          <p:cNvSpPr txBox="1"/>
          <p:nvPr/>
        </p:nvSpPr>
        <p:spPr>
          <a:xfrm>
            <a:off x="4685038" y="7063693"/>
            <a:ext cx="1677409" cy="69249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Permanent Installations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2F9FDB-6EDB-4C69-891C-6CD1B7BCF3BC}"/>
              </a:ext>
            </a:extLst>
          </p:cNvPr>
          <p:cNvSpPr txBox="1"/>
          <p:nvPr/>
        </p:nvSpPr>
        <p:spPr>
          <a:xfrm>
            <a:off x="1846967" y="1834856"/>
            <a:ext cx="8877552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2E1121-C098-4C3F-AF15-9011C5EBC85B}"/>
              </a:ext>
            </a:extLst>
          </p:cNvPr>
          <p:cNvSpPr txBox="1"/>
          <p:nvPr/>
        </p:nvSpPr>
        <p:spPr>
          <a:xfrm>
            <a:off x="2820913" y="4814129"/>
            <a:ext cx="167740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45%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CBA21C-A23D-4279-801D-D2D8EDDA154A}"/>
              </a:ext>
            </a:extLst>
          </p:cNvPr>
          <p:cNvSpPr txBox="1"/>
          <p:nvPr/>
        </p:nvSpPr>
        <p:spPr>
          <a:xfrm>
            <a:off x="4685038" y="4807629"/>
            <a:ext cx="167740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15%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AC020B-51F9-44B1-9EE6-9C701B476BC2}"/>
              </a:ext>
            </a:extLst>
          </p:cNvPr>
          <p:cNvSpPr txBox="1"/>
          <p:nvPr/>
        </p:nvSpPr>
        <p:spPr>
          <a:xfrm>
            <a:off x="6549163" y="4807628"/>
            <a:ext cx="167740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35%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28EB61-B4F3-4C8F-8CC4-BB22221B3B16}"/>
              </a:ext>
            </a:extLst>
          </p:cNvPr>
          <p:cNvSpPr txBox="1"/>
          <p:nvPr/>
        </p:nvSpPr>
        <p:spPr>
          <a:xfrm>
            <a:off x="8337592" y="4814129"/>
            <a:ext cx="167740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23295127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2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latin typeface="Calibri" panose="020F0502020204030204" pitchFamily="34" charset="0"/>
              </a:rPr>
              <a:t>COVID-19 Response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A5CF94-BBDA-4985-8FB4-7343E818D6C1}"/>
              </a:ext>
            </a:extLst>
          </p:cNvPr>
          <p:cNvSpPr txBox="1"/>
          <p:nvPr/>
        </p:nvSpPr>
        <p:spPr>
          <a:xfrm>
            <a:off x="1336557" y="2353622"/>
            <a:ext cx="3082741" cy="56938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Staging Sales*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7B5DED-A708-4E72-89B5-8082F1BACC8B}"/>
              </a:ext>
            </a:extLst>
          </p:cNvPr>
          <p:cNvSpPr/>
          <p:nvPr/>
        </p:nvSpPr>
        <p:spPr>
          <a:xfrm>
            <a:off x="2039225" y="5314603"/>
            <a:ext cx="1677409" cy="18288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Roboto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C9B49-009B-4DC6-9CEB-EE3A16884F19}"/>
              </a:ext>
            </a:extLst>
          </p:cNvPr>
          <p:cNvSpPr/>
          <p:nvPr/>
        </p:nvSpPr>
        <p:spPr>
          <a:xfrm>
            <a:off x="2039225" y="3912223"/>
            <a:ext cx="1677409" cy="1371600"/>
          </a:xfrm>
          <a:prstGeom prst="rect">
            <a:avLst/>
          </a:prstGeom>
          <a:solidFill>
            <a:srgbClr val="FF0505"/>
          </a:soli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Roboto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C6AC48-5D50-4A43-94DE-CB5217E857E4}"/>
              </a:ext>
            </a:extLst>
          </p:cNvPr>
          <p:cNvSpPr/>
          <p:nvPr/>
        </p:nvSpPr>
        <p:spPr>
          <a:xfrm>
            <a:off x="2039224" y="3028603"/>
            <a:ext cx="1677409" cy="850392"/>
          </a:xfrm>
          <a:prstGeom prst="rect">
            <a:avLst/>
          </a:prstGeom>
          <a:solidFill>
            <a:srgbClr val="FF6D6D"/>
          </a:soli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Roboto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F45A65-742E-4F3F-B9FC-9240AA07AA28}"/>
              </a:ext>
            </a:extLst>
          </p:cNvPr>
          <p:cNvSpPr txBox="1"/>
          <p:nvPr/>
        </p:nvSpPr>
        <p:spPr>
          <a:xfrm>
            <a:off x="9075942" y="6036641"/>
            <a:ext cx="167740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Rigging Sales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6DE57-E973-41FB-8CB0-4997427718A8}"/>
              </a:ext>
            </a:extLst>
          </p:cNvPr>
          <p:cNvSpPr txBox="1"/>
          <p:nvPr/>
        </p:nvSpPr>
        <p:spPr>
          <a:xfrm>
            <a:off x="3881087" y="4405676"/>
            <a:ext cx="2698617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Medical Testing Units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AABB0-44AA-4D9F-9837-BB1309BC62BB}"/>
              </a:ext>
            </a:extLst>
          </p:cNvPr>
          <p:cNvSpPr txBox="1"/>
          <p:nvPr/>
        </p:nvSpPr>
        <p:spPr>
          <a:xfrm>
            <a:off x="3881087" y="3261438"/>
            <a:ext cx="225466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Freight Contracts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0E4102-647B-4852-B393-2EBA81B8BF3D}"/>
              </a:ext>
            </a:extLst>
          </p:cNvPr>
          <p:cNvSpPr/>
          <p:nvPr/>
        </p:nvSpPr>
        <p:spPr>
          <a:xfrm>
            <a:off x="7244905" y="4405676"/>
            <a:ext cx="1601713" cy="27432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Robo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609510-A29F-485C-8970-408BD0E628DB}"/>
              </a:ext>
            </a:extLst>
          </p:cNvPr>
          <p:cNvSpPr/>
          <p:nvPr/>
        </p:nvSpPr>
        <p:spPr>
          <a:xfrm>
            <a:off x="7244905" y="3034076"/>
            <a:ext cx="1601713" cy="1335024"/>
          </a:xfrm>
          <a:prstGeom prst="rect">
            <a:avLst/>
          </a:prstGeom>
          <a:solidFill>
            <a:srgbClr val="2980FF"/>
          </a:solidFill>
          <a:ln w="3175" cap="flat">
            <a:noFill/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Roboto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B6681-8982-4C01-9676-A121814D6723}"/>
              </a:ext>
            </a:extLst>
          </p:cNvPr>
          <p:cNvSpPr txBox="1"/>
          <p:nvPr/>
        </p:nvSpPr>
        <p:spPr>
          <a:xfrm>
            <a:off x="9075942" y="3509227"/>
            <a:ext cx="3175695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PPE Manufacture and Sale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F77E7E-9C9A-4191-BD7F-1030C3DBE248}"/>
              </a:ext>
            </a:extLst>
          </p:cNvPr>
          <p:cNvSpPr txBox="1"/>
          <p:nvPr/>
        </p:nvSpPr>
        <p:spPr>
          <a:xfrm>
            <a:off x="6504390" y="2353621"/>
            <a:ext cx="3082741" cy="56938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Rigging Sales*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AF7E23-554E-4B0C-A80C-43E3DDB83499}"/>
              </a:ext>
            </a:extLst>
          </p:cNvPr>
          <p:cNvSpPr txBox="1"/>
          <p:nvPr/>
        </p:nvSpPr>
        <p:spPr>
          <a:xfrm>
            <a:off x="3881087" y="6036641"/>
            <a:ext cx="167740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Staging Sales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FE1573-C577-426F-BC40-ED244B195899}"/>
              </a:ext>
            </a:extLst>
          </p:cNvPr>
          <p:cNvSpPr txBox="1"/>
          <p:nvPr/>
        </p:nvSpPr>
        <p:spPr>
          <a:xfrm>
            <a:off x="10574228" y="8846637"/>
            <a:ext cx="1677409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/>
                <a:ea typeface="Roboto"/>
                <a:cs typeface="Roboto"/>
                <a:sym typeface="Roboto"/>
              </a:rPr>
              <a:t>* Not to Scale</a:t>
            </a:r>
          </a:p>
        </p:txBody>
      </p:sp>
    </p:spTree>
    <p:extLst>
      <p:ext uri="{BB962C8B-B14F-4D97-AF65-F5344CB8AC3E}">
        <p14:creationId xmlns:p14="http://schemas.microsoft.com/office/powerpoint/2010/main" val="15644449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3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latin typeface="Calibri" panose="020F0502020204030204" pitchFamily="34" charset="0"/>
              </a:rPr>
              <a:t>Engineering - Project Life Cycle – Foo Fighters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10778-81B7-43C4-AA4A-5D811D4480E8}"/>
              </a:ext>
            </a:extLst>
          </p:cNvPr>
          <p:cNvSpPr txBox="1"/>
          <p:nvPr/>
        </p:nvSpPr>
        <p:spPr>
          <a:xfrm>
            <a:off x="2314932" y="1478394"/>
            <a:ext cx="8374935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Foo Fighters 20</a:t>
            </a:r>
            <a:r>
              <a:rPr lang="en-US" sz="1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Anniversary Show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Rigging Plot Provided: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12/05/2014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Date: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7/4/2015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Location: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RFK Memorial Stadium, Washington D.C.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anose="020F050202020403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Calibri" panose="020F0502020204030204" pitchFamily="34" charset="0"/>
                <a:cs typeface="Roboto"/>
                <a:sym typeface="Roboto"/>
              </a:rPr>
              <a:t> 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8" name="Picture 4" descr="2015 Foo Fighters 4th of July Concert - YouTube">
            <a:extLst>
              <a:ext uri="{FF2B5EF4-FFF2-40B4-BE49-F238E27FC236}">
                <a16:creationId xmlns:a16="http://schemas.microsoft.com/office/drawing/2014/main" id="{BF5DCF7B-5DE2-4D0A-B6DD-39D998BCA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5" b="5837"/>
          <a:stretch/>
        </p:blipFill>
        <p:spPr bwMode="auto">
          <a:xfrm>
            <a:off x="1326266" y="3368201"/>
            <a:ext cx="10352268" cy="43520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1212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3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latin typeface="Calibri" panose="020F0502020204030204" pitchFamily="34" charset="0"/>
              </a:rPr>
              <a:t>Engineering - Project Life Cycle – Foo Fighters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10778-81B7-43C4-AA4A-5D811D4480E8}"/>
              </a:ext>
            </a:extLst>
          </p:cNvPr>
          <p:cNvSpPr txBox="1"/>
          <p:nvPr/>
        </p:nvSpPr>
        <p:spPr>
          <a:xfrm>
            <a:off x="2314932" y="1478394"/>
            <a:ext cx="8374935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Foo Fighters 20</a:t>
            </a:r>
            <a:r>
              <a:rPr lang="en-US" sz="1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Anniversary Show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Rigging Plot Provided: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12/05/2014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Date: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7/4/2015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Location: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RFK Memorial Stadium, Washington D.C.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anose="020F050202020403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Calibri" panose="020F0502020204030204" pitchFamily="34" charset="0"/>
                <a:cs typeface="Roboto"/>
                <a:sym typeface="Roboto"/>
              </a:rPr>
              <a:t> 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F12CF-233C-43A5-A143-FB822997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31" y="2718878"/>
            <a:ext cx="8374935" cy="5678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6AF22-8C45-4CD5-90D7-B40814B09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717" y="2722998"/>
            <a:ext cx="8374935" cy="566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946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0C02-BC5F-4EC9-A7CE-C0C94C9539B9}"/>
              </a:ext>
            </a:extLst>
          </p:cNvPr>
          <p:cNvSpPr txBox="1"/>
          <p:nvPr/>
        </p:nvSpPr>
        <p:spPr>
          <a:xfrm>
            <a:off x="1" y="714603"/>
            <a:ext cx="13004800" cy="75405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latin typeface="Calibri" panose="020F0502020204030204" pitchFamily="34" charset="0"/>
              </a:rPr>
              <a:t>Engineering - Project Life Cycle – Foo Fighters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10778-81B7-43C4-AA4A-5D811D4480E8}"/>
              </a:ext>
            </a:extLst>
          </p:cNvPr>
          <p:cNvSpPr txBox="1"/>
          <p:nvPr/>
        </p:nvSpPr>
        <p:spPr>
          <a:xfrm>
            <a:off x="2314932" y="1478394"/>
            <a:ext cx="8374935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Foo Fighters 20</a:t>
            </a:r>
            <a:r>
              <a:rPr lang="en-US" sz="1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Anniversary Show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Rigging Plot Provided: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12/05/2014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Date: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7/4/2015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Event Location: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RFK Memorial Stadium, Washington D.C.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anose="020F050202020403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Calibri" panose="020F0502020204030204" pitchFamily="34" charset="0"/>
                <a:cs typeface="Roboto"/>
                <a:sym typeface="Roboto"/>
              </a:rPr>
              <a:t> </a:t>
            </a:r>
            <a:endParaRPr kumimoji="0" lang="en-US" sz="33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F12CF-233C-43A5-A143-FB822997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31" y="2718878"/>
            <a:ext cx="8374935" cy="56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526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Roboto Light"/>
        <a:ea typeface="Roboto Light"/>
        <a:cs typeface="Roboto Light"/>
      </a:majorFont>
      <a:minorFont>
        <a:latin typeface="Roboto Light"/>
        <a:ea typeface="Roboto Light"/>
        <a:cs typeface="Roboto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3175" cap="flat">
          <a:noFill/>
          <a:miter lim="400000"/>
        </a:ln>
        <a:effectLst>
          <a:outerShdw blurRad="508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Robo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3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Roboto Light"/>
        <a:ea typeface="Roboto Light"/>
        <a:cs typeface="Roboto Light"/>
      </a:majorFont>
      <a:minorFont>
        <a:latin typeface="Roboto Light"/>
        <a:ea typeface="Roboto Light"/>
        <a:cs typeface="Roboto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3175" cap="flat">
          <a:noFill/>
          <a:miter lim="400000"/>
        </a:ln>
        <a:effectLst>
          <a:outerShdw blurRad="508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Robo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3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501</Words>
  <Application>Microsoft Office PowerPoint</Application>
  <PresentationFormat>Custom</PresentationFormat>
  <Paragraphs>107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Roboto</vt:lpstr>
      <vt:lpstr>Roboto Black</vt:lpstr>
      <vt:lpstr>Roboto Light</vt:lpstr>
      <vt:lpstr>Gradient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Mulvehill</dc:creator>
  <cp:lastModifiedBy>Sean Mulvehill</cp:lastModifiedBy>
  <cp:revision>40</cp:revision>
  <dcterms:modified xsi:type="dcterms:W3CDTF">2020-10-08T20:17:07Z</dcterms:modified>
</cp:coreProperties>
</file>