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5" r:id="rId3"/>
    <p:sldId id="273" r:id="rId4"/>
    <p:sldId id="296" r:id="rId5"/>
    <p:sldId id="274" r:id="rId6"/>
    <p:sldId id="298" r:id="rId7"/>
    <p:sldId id="264" r:id="rId8"/>
    <p:sldId id="268" r:id="rId9"/>
    <p:sldId id="302" r:id="rId10"/>
    <p:sldId id="307" r:id="rId11"/>
    <p:sldId id="305" r:id="rId12"/>
    <p:sldId id="306" r:id="rId13"/>
    <p:sldId id="300" r:id="rId14"/>
    <p:sldId id="299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94628" autoAdjust="0"/>
  </p:normalViewPr>
  <p:slideViewPr>
    <p:cSldViewPr snapToGrid="0">
      <p:cViewPr>
        <p:scale>
          <a:sx n="69" d="100"/>
          <a:sy n="69" d="100"/>
        </p:scale>
        <p:origin x="-2844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43130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defTabSz="93382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66" y="2"/>
            <a:ext cx="3043130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82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887"/>
            <a:ext cx="3043130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defTabSz="93382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66" y="8841887"/>
            <a:ext cx="3043130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820" eaLnBrk="1" hangingPunct="1">
              <a:defRPr sz="1200"/>
            </a:lvl1pPr>
          </a:lstStyle>
          <a:p>
            <a:pPr>
              <a:defRPr/>
            </a:pPr>
            <a:fld id="{780E42C2-185C-4ABD-AA82-1F6DDAADD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6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43130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29" rIns="92261" bIns="461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66" y="2"/>
            <a:ext cx="3043130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29" rIns="92261" bIns="461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3" y="4422547"/>
            <a:ext cx="5617838" cy="418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29" rIns="92261" bIns="46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887"/>
            <a:ext cx="3043130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29" rIns="92261" bIns="461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66" y="8841887"/>
            <a:ext cx="3043130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1" tIns="46129" rIns="92261" bIns="461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869FB5-8BDC-4E0B-9795-1612BDBE1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05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9637" indent="-288322">
              <a:defRPr>
                <a:solidFill>
                  <a:schemeClr val="tx1"/>
                </a:solidFill>
                <a:latin typeface="Arial" charset="0"/>
              </a:defRPr>
            </a:lvl2pPr>
            <a:lvl3pPr marL="1153287" indent="-230657">
              <a:defRPr>
                <a:solidFill>
                  <a:schemeClr val="tx1"/>
                </a:solidFill>
                <a:latin typeface="Arial" charset="0"/>
              </a:defRPr>
            </a:lvl3pPr>
            <a:lvl4pPr marL="1614602" indent="-230657">
              <a:defRPr>
                <a:solidFill>
                  <a:schemeClr val="tx1"/>
                </a:solidFill>
                <a:latin typeface="Arial" charset="0"/>
              </a:defRPr>
            </a:lvl4pPr>
            <a:lvl5pPr marL="2075917" indent="-230657">
              <a:defRPr>
                <a:solidFill>
                  <a:schemeClr val="tx1"/>
                </a:solidFill>
                <a:latin typeface="Arial" charset="0"/>
              </a:defRPr>
            </a:lvl5pPr>
            <a:lvl6pPr marL="253723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54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861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176" indent="-230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543A4D-0A36-4641-8202-58826D078CD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7A4CA-1626-46D4-B226-FA3892581B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3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13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2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7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CDCFC-24DE-44BC-82B6-0D0F612EFF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4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76090-EB86-41AB-877B-B3FC3EBCC9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1E580-670C-4F0E-88D8-4E5FE20981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2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5EB5A-FDED-4630-9DB7-92DE4AED8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8BE71-EF4E-4182-BBC9-06BB0951C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D8610-CCD7-44E3-8B40-33517EE77B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C6F91-7009-428B-BF05-9A5D0696C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4EC7C-714E-45F3-A7F5-8181EBC97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E39C0D0-7E6D-423D-92C9-73EB0502D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9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975" y="1262063"/>
            <a:ext cx="7696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Lucida Sans" pitchFamily="34" charset="0"/>
              </a:rPr>
              <a:t>VIRTUAL BITE OF SCIENCE</a:t>
            </a:r>
            <a:br>
              <a:rPr lang="en-US" sz="3600" dirty="0">
                <a:solidFill>
                  <a:schemeClr val="tx1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Lucida Sans" pitchFamily="34" charset="0"/>
              </a:rPr>
              <a:t>CCEE TEACHER ENRICHMENT PROGRAM</a:t>
            </a:r>
            <a:br>
              <a:rPr lang="en-US" sz="1800" dirty="0">
                <a:solidFill>
                  <a:schemeClr val="tx1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Lucida Sans" pitchFamily="34" charset="0"/>
              </a:rPr>
              <a:t>September 24, 2020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98875"/>
            <a:ext cx="6488113" cy="2314575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Lucida Sans" pitchFamily="34" charset="0"/>
              </a:rPr>
              <a:t>Joe T. May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Lucida Sans" pitchFamily="34" charset="0"/>
              </a:rPr>
              <a:t>Former State Delegate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Lucida Sans" pitchFamily="34" charset="0"/>
              </a:rPr>
              <a:t>Chairman of the Board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Lucida Sans" pitchFamily="34" charset="0"/>
              </a:rPr>
              <a:t>Chief Technologist, EIT LLC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latin typeface="Lucida Sans" pitchFamily="34" charset="0"/>
              </a:rPr>
              <a:t>Leesburg, Virginia</a:t>
            </a:r>
          </a:p>
          <a:p>
            <a:pPr eaLnBrk="1" hangingPunct="1">
              <a:defRPr/>
            </a:pPr>
            <a:endParaRPr lang="en-US" sz="1800" dirty="0">
              <a:latin typeface="Lucida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E464D-60E5-464F-B19D-4E642123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11" y="5076092"/>
            <a:ext cx="3151167" cy="123439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Joe May and Mary Sandy, Director of VASTS</a:t>
            </a:r>
          </a:p>
        </p:txBody>
      </p:sp>
      <p:pic>
        <p:nvPicPr>
          <p:cNvPr id="5" name="Picture 4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0E4CA750-44FB-4F1A-A3FF-A6F5CD8C3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0548"/>
            <a:ext cx="3476245" cy="4705544"/>
          </a:xfrm>
          <a:prstGeom prst="rect">
            <a:avLst/>
          </a:prstGeom>
        </p:spPr>
      </p:pic>
      <p:pic>
        <p:nvPicPr>
          <p:cNvPr id="6" name="Content Placeholder 8" descr="A person in a suit standing in front of a television&#10;&#10;Description automatically generated">
            <a:extLst>
              <a:ext uri="{FF2B5EF4-FFF2-40B4-BE49-F238E27FC236}">
                <a16:creationId xmlns:a16="http://schemas.microsoft.com/office/drawing/2014/main" xmlns="" id="{3876388A-EE93-4EED-A08F-2E592E3C8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5" y="838200"/>
            <a:ext cx="4551241" cy="34134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A6ADF0-0910-4941-B458-380DCE36BE2B}"/>
              </a:ext>
            </a:extLst>
          </p:cNvPr>
          <p:cNvSpPr txBox="1"/>
          <p:nvPr/>
        </p:nvSpPr>
        <p:spPr>
          <a:xfrm>
            <a:off x="4380088" y="4432625"/>
            <a:ext cx="3567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JOE MAY SPEAKING BEFORE A NASA GROUP IN RICHMOND</a:t>
            </a:r>
          </a:p>
        </p:txBody>
      </p:sp>
    </p:spTree>
    <p:extLst>
      <p:ext uri="{BB962C8B-B14F-4D97-AF65-F5344CB8AC3E}">
        <p14:creationId xmlns:p14="http://schemas.microsoft.com/office/powerpoint/2010/main" val="38201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11ED1-04C1-4E2F-9F78-1EA9FFD2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Virginia Pathways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Joe May Speaking to students at VA Tech</a:t>
            </a:r>
          </a:p>
        </p:txBody>
      </p:sp>
      <p:pic>
        <p:nvPicPr>
          <p:cNvPr id="1026" name="Picture 2" descr="Joe May speaking to Pathways participants">
            <a:extLst>
              <a:ext uri="{FF2B5EF4-FFF2-40B4-BE49-F238E27FC236}">
                <a16:creationId xmlns:a16="http://schemas.microsoft.com/office/drawing/2014/main" xmlns="" id="{8B67FF52-3308-4003-B7CA-78A9A4582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4" y="533400"/>
            <a:ext cx="5654240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EF3EA-9994-4964-924C-0816B96A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22" y="482597"/>
            <a:ext cx="6554867" cy="877711"/>
          </a:xfrm>
        </p:spPr>
        <p:txBody>
          <a:bodyPr/>
          <a:lstStyle/>
          <a:p>
            <a:r>
              <a:rPr lang="en-US" u="sng" dirty="0"/>
              <a:t>INVENTING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5AE05C-4932-4269-ADDE-5161F714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23" y="1207911"/>
            <a:ext cx="6554867" cy="5167491"/>
          </a:xfrm>
        </p:spPr>
        <p:txBody>
          <a:bodyPr>
            <a:noAutofit/>
          </a:bodyPr>
          <a:lstStyle/>
          <a:p>
            <a:r>
              <a:rPr lang="en-US" sz="2200" dirty="0"/>
              <a:t>Some of your students may have potential in the area of inventing.  I have done a presentation ambitiously titled “Inventing America” which is a discussion of inventing and some descriptions that I mentioned earlier. </a:t>
            </a:r>
          </a:p>
          <a:p>
            <a:r>
              <a:rPr lang="en-US" sz="2200" dirty="0"/>
              <a:t>I’d be pleased to come to your school for a group presentation.  Details can be worked out with my Administrative Assistant.</a:t>
            </a:r>
          </a:p>
          <a:p>
            <a:r>
              <a:rPr lang="en-US" sz="2200" dirty="0"/>
              <a:t>We are developing some new aviation safety instruments for which might be of interest to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19572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8A98E-5B5A-4014-90A8-473D04CE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89" y="101600"/>
            <a:ext cx="6554867" cy="18542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Who Were the People Who Helped Me Most in my Career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979738-8395-4218-B3F3-2711B54DC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512" y="1713087"/>
            <a:ext cx="6554867" cy="3962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J. Frank </a:t>
            </a:r>
            <a:r>
              <a:rPr lang="en-US" sz="3000" dirty="0" err="1"/>
              <a:t>Hilllyard</a:t>
            </a:r>
            <a:r>
              <a:rPr lang="en-US" sz="3000" dirty="0"/>
              <a:t> – Principal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Samuella Crim – Chemistry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Margaret Martz – Physics teacher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46196-EB31-4112-99B5-B84E4B02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89" y="-87489"/>
            <a:ext cx="6554867" cy="1524000"/>
          </a:xfrm>
        </p:spPr>
        <p:txBody>
          <a:bodyPr/>
          <a:lstStyle/>
          <a:p>
            <a:r>
              <a:rPr lang="en-US" u="sng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F106B3-77F0-4D91-8261-D43167BF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55" y="1052689"/>
            <a:ext cx="7052733" cy="3778956"/>
          </a:xfrm>
        </p:spPr>
        <p:txBody>
          <a:bodyPr>
            <a:normAutofit/>
          </a:bodyPr>
          <a:lstStyle/>
          <a:p>
            <a:r>
              <a:rPr lang="en-US" dirty="0"/>
              <a:t>Properly done, technology provides some of the most rewarding opportunities available to an individual</a:t>
            </a:r>
          </a:p>
          <a:p>
            <a:r>
              <a:rPr lang="en-US" dirty="0"/>
              <a:t>If you don’t enjoy or perhaps feel comfortable with technology, I would recommend running not walking away from it as a source of your livelihood </a:t>
            </a:r>
          </a:p>
          <a:p>
            <a:r>
              <a:rPr lang="en-US" dirty="0"/>
              <a:t>You must have a high threshold for boredom if you are to succeed in STEM because long periods of intense concentration on an isolated topic is 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51971A-BD5F-485E-9B83-479B8D0669E5}"/>
              </a:ext>
            </a:extLst>
          </p:cNvPr>
          <p:cNvSpPr txBox="1"/>
          <p:nvPr/>
        </p:nvSpPr>
        <p:spPr>
          <a:xfrm>
            <a:off x="1207910" y="4831645"/>
            <a:ext cx="5712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 you for the opportunity to share my thoughts and suggestions with you.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56330"/>
          </a:xfrm>
        </p:spPr>
        <p:txBody>
          <a:bodyPr/>
          <a:lstStyle/>
          <a:p>
            <a:r>
              <a:rPr lang="en-US" sz="32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489"/>
            <a:ext cx="7930444" cy="24271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Electrical Engineering Graduate, VPI&amp;SU; 58 year career, 28 patents and counting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Born and raised a farmer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Poor High School student; much improved college student.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Introduced to electronics in Army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657" y="3787238"/>
            <a:ext cx="3300054" cy="22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561" y="3787238"/>
            <a:ext cx="2428832" cy="274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8622" y="1165621"/>
            <a:ext cx="7258756" cy="5302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Entered service (US Army, 3 yrs.)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Attended Electronic School in Service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Went to VA Tech after 3 years service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Worked very hard (19.5 hours) in EE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Residence Counselor; Summer Intern, JHU APL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7CBBC5-AF3F-4A96-8A20-B69328DAA102}"/>
              </a:ext>
            </a:extLst>
          </p:cNvPr>
          <p:cNvSpPr txBox="1"/>
          <p:nvPr/>
        </p:nvSpPr>
        <p:spPr>
          <a:xfrm>
            <a:off x="1439333" y="389467"/>
            <a:ext cx="626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How did I get to Leesburg?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6248400" cy="749475"/>
          </a:xfrm>
        </p:spPr>
        <p:txBody>
          <a:bodyPr/>
          <a:lstStyle/>
          <a:p>
            <a:r>
              <a:rPr lang="en-US" sz="3200" u="sng" dirty="0"/>
              <a:t>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956"/>
            <a:ext cx="8382000" cy="521423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1962 – After graduating VA Tech, first job at Du Pont’s Experimental Station, Wilmington DE. First 3 patents there (6 yrs.)</a:t>
            </a:r>
          </a:p>
          <a:p>
            <a:r>
              <a:rPr lang="en-US" sz="2400" dirty="0">
                <a:solidFill>
                  <a:schemeClr val="bg1"/>
                </a:solidFill>
              </a:rPr>
              <a:t>1969 - Electronic equipment salesman, Rockville, MD (2 yrs.)</a:t>
            </a:r>
          </a:p>
          <a:p>
            <a:r>
              <a:rPr lang="en-US" sz="2400" dirty="0">
                <a:solidFill>
                  <a:schemeClr val="bg1"/>
                </a:solidFill>
              </a:rPr>
              <a:t>1970 - Engineering Supervisor – Rail Research firm, (3 </a:t>
            </a:r>
            <a:r>
              <a:rPr lang="en-US" sz="2400" dirty="0" err="1">
                <a:solidFill>
                  <a:schemeClr val="bg1"/>
                </a:solidFill>
              </a:rPr>
              <a:t>yrs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1974 - Self employed technical consultant (4 </a:t>
            </a:r>
            <a:r>
              <a:rPr lang="en-US" sz="2400" dirty="0" err="1">
                <a:solidFill>
                  <a:schemeClr val="bg1"/>
                </a:solidFill>
              </a:rPr>
              <a:t>yrs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Founded EIT (44 </a:t>
            </a:r>
            <a:r>
              <a:rPr lang="en-US" sz="2400" dirty="0" err="1">
                <a:solidFill>
                  <a:schemeClr val="bg1"/>
                </a:solidFill>
              </a:rPr>
              <a:t>yrs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1994- 2014 – Served in the Virginia House of Delegates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49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37067" y="3251200"/>
            <a:ext cx="8519583" cy="34242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86D1EC"/>
              </a:buClr>
              <a:buNone/>
              <a:defRPr/>
            </a:pPr>
            <a:r>
              <a:rPr lang="en-US" sz="2400" dirty="0">
                <a:solidFill>
                  <a:srgbClr val="FFFFFF"/>
                </a:solidFill>
              </a:rPr>
              <a:t>							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0EDEF5-C8C7-442C-8DCE-CA1D70D0F639}"/>
              </a:ext>
            </a:extLst>
          </p:cNvPr>
          <p:cNvSpPr txBox="1"/>
          <p:nvPr/>
        </p:nvSpPr>
        <p:spPr>
          <a:xfrm>
            <a:off x="993422" y="556190"/>
            <a:ext cx="427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What Is My Job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1552DD-94D1-4385-B083-4B095219C14D}"/>
              </a:ext>
            </a:extLst>
          </p:cNvPr>
          <p:cNvSpPr txBox="1"/>
          <p:nvPr/>
        </p:nvSpPr>
        <p:spPr>
          <a:xfrm>
            <a:off x="993422" y="1388533"/>
            <a:ext cx="6807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Electrical Engineer, Business Owner, Public Service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My company, EIT, designs and builds electronic equipment; medical, communication and scientific instruments,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My job requires high level math skills, all basis sciences (chemistry, physics, biology, etc.) and the ability to read and write acceptably well. Hard work and concentration is also required</a:t>
            </a:r>
          </a:p>
          <a:p>
            <a:pPr lvl="1"/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0C7E39-F324-4F20-8491-54A4E548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399"/>
            <a:ext cx="6996289" cy="5472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</a:rPr>
              <a:t>What Excites Me Professionally</a:t>
            </a:r>
          </a:p>
          <a:p>
            <a:pPr marL="0" indent="0">
              <a:buNone/>
            </a:pPr>
            <a:endParaRPr lang="en-US" sz="2800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Working on a problem which has required excessive effort to deal with and then producing an economical, convenient solution to the problem.  Two examples are on the following slides.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Track Curvature Computer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Road Octane Computer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80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799" y="79022"/>
            <a:ext cx="7840023" cy="200942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Track Curvature Computer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Federal Standard still for Rail Safety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3315" name="Picture 4" descr="tracks - She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44" y="1530098"/>
            <a:ext cx="3459155" cy="23873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3123" y="4131039"/>
            <a:ext cx="3313307" cy="238738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7" name="Picture 5" descr="C:\Users\nduke\Documents\t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0" y="4131040"/>
            <a:ext cx="3055604" cy="239329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4566" y="404769"/>
            <a:ext cx="6554867" cy="15240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7150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Road Octane Computer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~ </a:t>
            </a:r>
            <a:r>
              <a:rPr lang="en-US" sz="1600" b="1" dirty="0">
                <a:solidFill>
                  <a:schemeClr val="bg1"/>
                </a:solidFill>
              </a:rPr>
              <a:t>Saved many billions over the years </a:t>
            </a:r>
            <a:r>
              <a:rPr lang="en-US" sz="2400" b="1" dirty="0">
                <a:solidFill>
                  <a:schemeClr val="bg1"/>
                </a:solidFill>
              </a:rPr>
              <a:t>~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69" y="2657475"/>
            <a:ext cx="7549062" cy="386857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7171" name="Picture 4" descr="octane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93" y="2724062"/>
            <a:ext cx="3271838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724062"/>
            <a:ext cx="3543300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269" name="Straight Arrow Connector 4"/>
          <p:cNvCxnSpPr>
            <a:cxnSpLocks noChangeShapeType="1"/>
          </p:cNvCxnSpPr>
          <p:nvPr/>
        </p:nvCxnSpPr>
        <p:spPr bwMode="auto">
          <a:xfrm flipV="1">
            <a:off x="2454080" y="3744030"/>
            <a:ext cx="3343275" cy="6175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527E8B-4245-4F02-B209-5A7C5A768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7" y="414867"/>
            <a:ext cx="7403125" cy="6028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What can teachers do to support students interested in STEM professions</a:t>
            </a:r>
          </a:p>
          <a:p>
            <a:r>
              <a:rPr lang="en-US" sz="1900" dirty="0">
                <a:solidFill>
                  <a:schemeClr val="tx1"/>
                </a:solidFill>
              </a:rPr>
              <a:t>Multifaceted Answer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Look for  STEM oriented programs which might be available to your students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VASTS - Virginia Space Grant Consortium*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BLAST - Building Leaders for Advancing Science and Technology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Pathways to Engineering (VA Tech Program)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Science Fairs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Technology Internships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Technology Mentoring Activities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Space Camp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Opportunities of your own creation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Watch for students who may have hidden talents in the STEM area to mentor. (example EIT employees)</a:t>
            </a:r>
          </a:p>
          <a:p>
            <a:pPr marL="914400" lvl="2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*Virginia Space Grant Consortium knows of internship possibilities (Mary Sandy – see following photo)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23025</TotalTime>
  <Words>614</Words>
  <Application>Microsoft Office PowerPoint</Application>
  <PresentationFormat>On-screen Show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Slice</vt:lpstr>
      <vt:lpstr>VIRTUAL BITE OF SCIENCE CCEE TEACHER ENRICHMENT PROGRAM September 24, 2020</vt:lpstr>
      <vt:lpstr>BACKGROUND</vt:lpstr>
      <vt:lpstr>PowerPoint Presentation</vt:lpstr>
      <vt:lpstr>CAREER</vt:lpstr>
      <vt:lpstr>PowerPoint Presentation</vt:lpstr>
      <vt:lpstr>PowerPoint Presentation</vt:lpstr>
      <vt:lpstr>Track Curvature Computer Federal Standard still for Rail Safety </vt:lpstr>
      <vt:lpstr>Road Octane Computer ~ Saved many billions over the years ~ </vt:lpstr>
      <vt:lpstr>PowerPoint Presentation</vt:lpstr>
      <vt:lpstr>Joe May and Mary Sandy, Director of VASTS</vt:lpstr>
      <vt:lpstr>Virginia Pathways Joe May Speaking to students at VA Tech</vt:lpstr>
      <vt:lpstr>INVENTING</vt:lpstr>
      <vt:lpstr>Who Were the People Who Helped Me Most in my Career </vt:lpstr>
      <vt:lpstr>observations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INVENTING AMERICA</dc:title>
  <dc:creator>nduke</dc:creator>
  <cp:lastModifiedBy>Kim Edwards</cp:lastModifiedBy>
  <cp:revision>142</cp:revision>
  <cp:lastPrinted>2020-09-23T19:18:17Z</cp:lastPrinted>
  <dcterms:created xsi:type="dcterms:W3CDTF">2009-07-13T12:28:22Z</dcterms:created>
  <dcterms:modified xsi:type="dcterms:W3CDTF">2020-10-01T16:28:59Z</dcterms:modified>
</cp:coreProperties>
</file>