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5" r:id="rId6"/>
    <p:sldId id="282" r:id="rId7"/>
    <p:sldId id="280" r:id="rId8"/>
    <p:sldId id="289" r:id="rId9"/>
    <p:sldId id="281" r:id="rId10"/>
    <p:sldId id="291" r:id="rId11"/>
    <p:sldId id="286" r:id="rId12"/>
    <p:sldId id="287" r:id="rId13"/>
    <p:sldId id="288" r:id="rId14"/>
    <p:sldId id="283" r:id="rId15"/>
    <p:sldId id="290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6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02F6C"/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>
        <p:scale>
          <a:sx n="115" d="100"/>
          <a:sy n="115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B3414-6F1A-4CC4-91EC-E0FB3892F4B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846B1-79A6-4BB8-B9AA-7BF1A855AB0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Products</a:t>
          </a:r>
        </a:p>
      </dgm:t>
    </dgm:pt>
    <dgm:pt modelId="{E5FA2F5B-16EC-4447-B506-396A469B1831}" type="sibTrans" cxnId="{6BB38C8C-D996-43A6-A648-EB4A60D56E4B}">
      <dgm:prSet/>
      <dgm:spPr/>
      <dgm:t>
        <a:bodyPr/>
        <a:lstStyle/>
        <a:p>
          <a:endParaRPr lang="en-US"/>
        </a:p>
      </dgm:t>
    </dgm:pt>
    <dgm:pt modelId="{77C2AEA9-B021-4360-8B83-96AE97E21BB7}" type="parTrans" cxnId="{6BB38C8C-D996-43A6-A648-EB4A60D56E4B}">
      <dgm:prSet/>
      <dgm:spPr/>
      <dgm:t>
        <a:bodyPr/>
        <a:lstStyle/>
        <a:p>
          <a:endParaRPr lang="en-US"/>
        </a:p>
      </dgm:t>
    </dgm:pt>
    <dgm:pt modelId="{2455D54B-D1A2-46C8-92C4-90DC3B90614E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Customers</a:t>
          </a:r>
        </a:p>
      </dgm:t>
    </dgm:pt>
    <dgm:pt modelId="{8CD5E3EB-6C5E-4B08-B3D9-2600DE12BC8A}" type="sibTrans" cxnId="{E180A028-6BBA-43D5-8066-0BC01330B075}">
      <dgm:prSet/>
      <dgm:spPr/>
      <dgm:t>
        <a:bodyPr/>
        <a:lstStyle/>
        <a:p>
          <a:endParaRPr lang="en-US"/>
        </a:p>
      </dgm:t>
    </dgm:pt>
    <dgm:pt modelId="{66900248-73F1-496E-A1F2-773B785CBC98}" type="parTrans" cxnId="{E180A028-6BBA-43D5-8066-0BC01330B075}">
      <dgm:prSet/>
      <dgm:spPr/>
      <dgm:t>
        <a:bodyPr/>
        <a:lstStyle/>
        <a:p>
          <a:endParaRPr lang="en-US"/>
        </a:p>
      </dgm:t>
    </dgm:pt>
    <dgm:pt modelId="{64D84D33-9D02-426A-B1D3-25F19B72D361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Markets</a:t>
          </a:r>
        </a:p>
      </dgm:t>
    </dgm:pt>
    <dgm:pt modelId="{BC6C719C-14AC-4607-8CA4-A848CDA7A268}" type="sibTrans" cxnId="{20F3BC31-6404-4D9B-9568-5AB000C4D218}">
      <dgm:prSet/>
      <dgm:spPr/>
      <dgm:t>
        <a:bodyPr/>
        <a:lstStyle/>
        <a:p>
          <a:endParaRPr lang="en-US"/>
        </a:p>
      </dgm:t>
    </dgm:pt>
    <dgm:pt modelId="{9416D09A-A191-4E49-A6FE-2E3A5D992D36}" type="parTrans" cxnId="{20F3BC31-6404-4D9B-9568-5AB000C4D218}">
      <dgm:prSet/>
      <dgm:spPr/>
      <dgm:t>
        <a:bodyPr/>
        <a:lstStyle/>
        <a:p>
          <a:endParaRPr lang="en-US"/>
        </a:p>
      </dgm:t>
    </dgm:pt>
    <dgm:pt modelId="{8C61F7ED-A369-4DA9-834A-01786D28785C}" type="pres">
      <dgm:prSet presAssocID="{96BB3414-6F1A-4CC4-91EC-E0FB3892F4B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20BE71A-DDBF-494D-95CA-7A12D22EC2EC}" type="pres">
      <dgm:prSet presAssocID="{96BB3414-6F1A-4CC4-91EC-E0FB3892F4BB}" presName="pyramid" presStyleLbl="node1" presStyleIdx="0" presStyleCnt="1" custAng="10800000"/>
      <dgm:spPr>
        <a:gradFill flip="none" rotWithShape="1">
          <a:gsLst>
            <a:gs pos="0">
              <a:schemeClr val="accent1">
                <a:alpha val="0"/>
              </a:schemeClr>
            </a:gs>
            <a:gs pos="51300">
              <a:schemeClr val="accent1">
                <a:alpha val="50000"/>
              </a:schemeClr>
            </a:gs>
            <a:gs pos="100000">
              <a:schemeClr val="accent1"/>
            </a:gs>
          </a:gsLst>
          <a:lin ang="16200000" scaled="1"/>
          <a:tileRect/>
        </a:gradFill>
      </dgm:spPr>
    </dgm:pt>
    <dgm:pt modelId="{237A6211-FF8C-4EBD-A13E-90C50DE09EFE}" type="pres">
      <dgm:prSet presAssocID="{96BB3414-6F1A-4CC4-91EC-E0FB3892F4BB}" presName="theList" presStyleCnt="0"/>
      <dgm:spPr/>
    </dgm:pt>
    <dgm:pt modelId="{46725C06-AD88-4B39-B709-004E82D9528F}" type="pres">
      <dgm:prSet presAssocID="{64D84D33-9D02-426A-B1D3-25F19B72D36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1F682-B7E3-48D6-9C4A-D6D9BC75064B}" type="pres">
      <dgm:prSet presAssocID="{64D84D33-9D02-426A-B1D3-25F19B72D361}" presName="aSpace" presStyleCnt="0"/>
      <dgm:spPr/>
    </dgm:pt>
    <dgm:pt modelId="{8E9C7418-9BEB-4325-AFD5-8C8A9048B8CE}" type="pres">
      <dgm:prSet presAssocID="{2455D54B-D1A2-46C8-92C4-90DC3B90614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B5679-B066-4607-A4AB-B85911012161}" type="pres">
      <dgm:prSet presAssocID="{2455D54B-D1A2-46C8-92C4-90DC3B90614E}" presName="aSpace" presStyleCnt="0"/>
      <dgm:spPr/>
    </dgm:pt>
    <dgm:pt modelId="{F713F832-7FA6-4B74-8F9F-B4576B9364EF}" type="pres">
      <dgm:prSet presAssocID="{607846B1-79A6-4BB8-B9AA-7BF1A855AB0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2E98E-F83E-4647-8BFA-17ADC1C2E60D}" type="pres">
      <dgm:prSet presAssocID="{607846B1-79A6-4BB8-B9AA-7BF1A855AB0F}" presName="aSpace" presStyleCnt="0"/>
      <dgm:spPr/>
    </dgm:pt>
  </dgm:ptLst>
  <dgm:cxnLst>
    <dgm:cxn modelId="{199733A4-6E82-48C2-B022-125B863A0DFC}" type="presOf" srcId="{607846B1-79A6-4BB8-B9AA-7BF1A855AB0F}" destId="{F713F832-7FA6-4B74-8F9F-B4576B9364EF}" srcOrd="0" destOrd="0" presId="urn:microsoft.com/office/officeart/2005/8/layout/pyramid2"/>
    <dgm:cxn modelId="{2A8E9FF2-79AE-433D-87F9-E0C0E17560FC}" type="presOf" srcId="{2455D54B-D1A2-46C8-92C4-90DC3B90614E}" destId="{8E9C7418-9BEB-4325-AFD5-8C8A9048B8CE}" srcOrd="0" destOrd="0" presId="urn:microsoft.com/office/officeart/2005/8/layout/pyramid2"/>
    <dgm:cxn modelId="{E180A028-6BBA-43D5-8066-0BC01330B075}" srcId="{96BB3414-6F1A-4CC4-91EC-E0FB3892F4BB}" destId="{2455D54B-D1A2-46C8-92C4-90DC3B90614E}" srcOrd="1" destOrd="0" parTransId="{66900248-73F1-496E-A1F2-773B785CBC98}" sibTransId="{8CD5E3EB-6C5E-4B08-B3D9-2600DE12BC8A}"/>
    <dgm:cxn modelId="{C3A7CC22-1364-43E9-B066-0D6879A19AD8}" type="presOf" srcId="{96BB3414-6F1A-4CC4-91EC-E0FB3892F4BB}" destId="{8C61F7ED-A369-4DA9-834A-01786D28785C}" srcOrd="0" destOrd="0" presId="urn:microsoft.com/office/officeart/2005/8/layout/pyramid2"/>
    <dgm:cxn modelId="{06E51D8F-B792-4486-98EC-4DCF56051B18}" type="presOf" srcId="{64D84D33-9D02-426A-B1D3-25F19B72D361}" destId="{46725C06-AD88-4B39-B709-004E82D9528F}" srcOrd="0" destOrd="0" presId="urn:microsoft.com/office/officeart/2005/8/layout/pyramid2"/>
    <dgm:cxn modelId="{6BB38C8C-D996-43A6-A648-EB4A60D56E4B}" srcId="{96BB3414-6F1A-4CC4-91EC-E0FB3892F4BB}" destId="{607846B1-79A6-4BB8-B9AA-7BF1A855AB0F}" srcOrd="2" destOrd="0" parTransId="{77C2AEA9-B021-4360-8B83-96AE97E21BB7}" sibTransId="{E5FA2F5B-16EC-4447-B506-396A469B1831}"/>
    <dgm:cxn modelId="{20F3BC31-6404-4D9B-9568-5AB000C4D218}" srcId="{96BB3414-6F1A-4CC4-91EC-E0FB3892F4BB}" destId="{64D84D33-9D02-426A-B1D3-25F19B72D361}" srcOrd="0" destOrd="0" parTransId="{9416D09A-A191-4E49-A6FE-2E3A5D992D36}" sibTransId="{BC6C719C-14AC-4607-8CA4-A848CDA7A268}"/>
    <dgm:cxn modelId="{5AF17BC9-1514-4DE0-A5AB-B9469C998E71}" type="presParOf" srcId="{8C61F7ED-A369-4DA9-834A-01786D28785C}" destId="{920BE71A-DDBF-494D-95CA-7A12D22EC2EC}" srcOrd="0" destOrd="0" presId="urn:microsoft.com/office/officeart/2005/8/layout/pyramid2"/>
    <dgm:cxn modelId="{954A79DD-C092-43D2-A946-D9E41F92C62B}" type="presParOf" srcId="{8C61F7ED-A369-4DA9-834A-01786D28785C}" destId="{237A6211-FF8C-4EBD-A13E-90C50DE09EFE}" srcOrd="1" destOrd="0" presId="urn:microsoft.com/office/officeart/2005/8/layout/pyramid2"/>
    <dgm:cxn modelId="{41416EC6-A254-46A7-BB38-A1AAABD18D37}" type="presParOf" srcId="{237A6211-FF8C-4EBD-A13E-90C50DE09EFE}" destId="{46725C06-AD88-4B39-B709-004E82D9528F}" srcOrd="0" destOrd="0" presId="urn:microsoft.com/office/officeart/2005/8/layout/pyramid2"/>
    <dgm:cxn modelId="{E1A07D50-0DB4-4D8E-8F87-80ACEABB897B}" type="presParOf" srcId="{237A6211-FF8C-4EBD-A13E-90C50DE09EFE}" destId="{FCA1F682-B7E3-48D6-9C4A-D6D9BC75064B}" srcOrd="1" destOrd="0" presId="urn:microsoft.com/office/officeart/2005/8/layout/pyramid2"/>
    <dgm:cxn modelId="{4AF69025-4E4B-49CB-AAB8-710164A5CBD0}" type="presParOf" srcId="{237A6211-FF8C-4EBD-A13E-90C50DE09EFE}" destId="{8E9C7418-9BEB-4325-AFD5-8C8A9048B8CE}" srcOrd="2" destOrd="0" presId="urn:microsoft.com/office/officeart/2005/8/layout/pyramid2"/>
    <dgm:cxn modelId="{086FCC86-CC74-411E-8E1E-6B16A1EDEC32}" type="presParOf" srcId="{237A6211-FF8C-4EBD-A13E-90C50DE09EFE}" destId="{563B5679-B066-4607-A4AB-B85911012161}" srcOrd="3" destOrd="0" presId="urn:microsoft.com/office/officeart/2005/8/layout/pyramid2"/>
    <dgm:cxn modelId="{85BC9E77-C2FC-4CB5-BD78-1BBE77AD17E7}" type="presParOf" srcId="{237A6211-FF8C-4EBD-A13E-90C50DE09EFE}" destId="{F713F832-7FA6-4B74-8F9F-B4576B9364EF}" srcOrd="4" destOrd="0" presId="urn:microsoft.com/office/officeart/2005/8/layout/pyramid2"/>
    <dgm:cxn modelId="{142ECC60-1F99-4DFA-BD3C-79E420E75E3C}" type="presParOf" srcId="{237A6211-FF8C-4EBD-A13E-90C50DE09EFE}" destId="{CE22E98E-F83E-4647-8BFA-17ADC1C2E60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BE71A-DDBF-494D-95CA-7A12D22EC2EC}">
      <dsp:nvSpPr>
        <dsp:cNvPr id="0" name=""/>
        <dsp:cNvSpPr/>
      </dsp:nvSpPr>
      <dsp:spPr>
        <a:xfrm rot="10800000">
          <a:off x="38785" y="0"/>
          <a:ext cx="4821541" cy="4821541"/>
        </a:xfrm>
        <a:prstGeom prst="triangle">
          <a:avLst/>
        </a:prstGeom>
        <a:gradFill flip="none" rotWithShape="1">
          <a:gsLst>
            <a:gs pos="0">
              <a:schemeClr val="accent1">
                <a:alpha val="0"/>
              </a:schemeClr>
            </a:gs>
            <a:gs pos="51300">
              <a:schemeClr val="accent1">
                <a:alpha val="50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25C06-AD88-4B39-B709-004E82D9528F}">
      <dsp:nvSpPr>
        <dsp:cNvPr id="0" name=""/>
        <dsp:cNvSpPr/>
      </dsp:nvSpPr>
      <dsp:spPr>
        <a:xfrm>
          <a:off x="2449556" y="484743"/>
          <a:ext cx="3134001" cy="11413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>
              <a:solidFill>
                <a:schemeClr val="tx2"/>
              </a:solidFill>
            </a:rPr>
            <a:t>Markets</a:t>
          </a:r>
        </a:p>
      </dsp:txBody>
      <dsp:txXfrm>
        <a:off x="2505272" y="540459"/>
        <a:ext cx="3022569" cy="1029917"/>
      </dsp:txXfrm>
    </dsp:sp>
    <dsp:sp modelId="{8E9C7418-9BEB-4325-AFD5-8C8A9048B8CE}">
      <dsp:nvSpPr>
        <dsp:cNvPr id="0" name=""/>
        <dsp:cNvSpPr/>
      </dsp:nvSpPr>
      <dsp:spPr>
        <a:xfrm>
          <a:off x="2449556" y="1768761"/>
          <a:ext cx="3134001" cy="11413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>
              <a:solidFill>
                <a:schemeClr val="tx2"/>
              </a:solidFill>
            </a:rPr>
            <a:t>Customers</a:t>
          </a:r>
        </a:p>
      </dsp:txBody>
      <dsp:txXfrm>
        <a:off x="2505272" y="1824477"/>
        <a:ext cx="3022569" cy="1029917"/>
      </dsp:txXfrm>
    </dsp:sp>
    <dsp:sp modelId="{F713F832-7FA6-4B74-8F9F-B4576B9364EF}">
      <dsp:nvSpPr>
        <dsp:cNvPr id="0" name=""/>
        <dsp:cNvSpPr/>
      </dsp:nvSpPr>
      <dsp:spPr>
        <a:xfrm>
          <a:off x="2449556" y="3052779"/>
          <a:ext cx="3134001" cy="11413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>
              <a:solidFill>
                <a:schemeClr val="tx2"/>
              </a:solidFill>
            </a:rPr>
            <a:t>Products</a:t>
          </a:r>
        </a:p>
      </dsp:txBody>
      <dsp:txXfrm>
        <a:off x="2505272" y="3108495"/>
        <a:ext cx="3022569" cy="1029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Lockheed Martin Proprietary Information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B0925-D018-4694-8BD2-B89F172BCC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r>
              <a:rPr lang="en-US"/>
              <a:t>Lockheed Martin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1C376-EA5F-40EB-B5C9-F210D82C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753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Lockheed Martin Proprietary Information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5D99-016A-414A-B5D0-2B391DB0FAA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r>
              <a:rPr lang="en-US"/>
              <a:t>Lockheed Martin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F514-E216-4B0B-9B33-6FEA2EC08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53989" y="4158597"/>
            <a:ext cx="10684021" cy="61233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rgbClr val="002F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Presenter’s 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0"/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53989" y="3694076"/>
            <a:ext cx="10684021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rgbClr val="002F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Location/Date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B74125-F2D3-4455-9B62-BF3D58EF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388" y="2121732"/>
            <a:ext cx="10676622" cy="872779"/>
          </a:xfrm>
          <a:prstGeom prst="rect">
            <a:avLst/>
          </a:prstGeom>
        </p:spPr>
        <p:txBody>
          <a:bodyPr/>
          <a:lstStyle>
            <a:lvl1pPr algn="ctr">
              <a:defRPr sz="4000" b="0">
                <a:solidFill>
                  <a:srgbClr val="002F6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084382"/>
            <a:ext cx="10684021" cy="403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baseline="0">
                <a:solidFill>
                  <a:srgbClr val="002F6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7B19AF-D0B8-6F43-B011-E59F239B5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9159" y="5014796"/>
            <a:ext cx="4948480" cy="11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068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9B9DF0C-EC2E-470C-9E6C-6675A5570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74320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45E7ED-9B35-624C-8E3C-4595BF037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9118" y="2382826"/>
            <a:ext cx="8129417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51569" y="2594573"/>
            <a:ext cx="5040431" cy="324676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61851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AC895-F598-4168-89AA-53841B232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15453138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-7088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1B5AA1A-C1FF-4B63-9DA3-C913E8739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41963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EA6DCC5-4877-40C7-A5CA-38F29CCAD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17999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8B1C976-236D-4BDB-B86F-53983B97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49865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2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</p:spTree>
    <p:extLst>
      <p:ext uri="{BB962C8B-B14F-4D97-AF65-F5344CB8AC3E}">
        <p14:creationId xmlns:p14="http://schemas.microsoft.com/office/powerpoint/2010/main" val="24768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760E2-4A59-41CF-9D25-3932C873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09" y="2454765"/>
            <a:ext cx="10684021" cy="1081902"/>
          </a:xfrm>
          <a:prstGeom prst="rect">
            <a:avLst/>
          </a:prstGeom>
        </p:spPr>
        <p:txBody>
          <a:bodyPr/>
          <a:lstStyle>
            <a:lvl1pPr algn="ctr"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536666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baseline="0">
                <a:solidFill>
                  <a:srgbClr val="002F6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Transition Subtitle</a:t>
            </a:r>
          </a:p>
        </p:txBody>
      </p:sp>
    </p:spTree>
    <p:extLst>
      <p:ext uri="{BB962C8B-B14F-4D97-AF65-F5344CB8AC3E}">
        <p14:creationId xmlns:p14="http://schemas.microsoft.com/office/powerpoint/2010/main" val="234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2BD9DDB-A09A-4508-8684-E4BD4F1A4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4"/>
            <a:ext cx="10515600" cy="836572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rgbClr val="63666A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text.</a:t>
            </a:r>
          </a:p>
        </p:txBody>
      </p:sp>
    </p:spTree>
    <p:extLst>
      <p:ext uri="{BB962C8B-B14F-4D97-AF65-F5344CB8AC3E}">
        <p14:creationId xmlns:p14="http://schemas.microsoft.com/office/powerpoint/2010/main" val="282797275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68170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17302EB-4139-484D-A2C3-7376F118F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rgbClr val="63666A"/>
                </a:solidFill>
              </a:defRPr>
            </a:lvl2pPr>
            <a:lvl3pPr>
              <a:defRPr sz="1400">
                <a:solidFill>
                  <a:srgbClr val="63666A"/>
                </a:solidFill>
              </a:defRPr>
            </a:lvl3pPr>
            <a:lvl4pPr>
              <a:defRPr sz="1400">
                <a:solidFill>
                  <a:srgbClr val="63666A"/>
                </a:solidFill>
              </a:defRPr>
            </a:lvl4pPr>
            <a:lvl5pPr>
              <a:defRPr sz="1400">
                <a:solidFill>
                  <a:srgbClr val="63666A"/>
                </a:solidFill>
              </a:defRPr>
            </a:lvl5pPr>
            <a:lvl6pPr>
              <a:defRPr sz="1400">
                <a:solidFill>
                  <a:srgbClr val="63666A"/>
                </a:solidFill>
              </a:defRPr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bulleted text.</a:t>
            </a:r>
          </a:p>
        </p:txBody>
      </p:sp>
    </p:spTree>
    <p:extLst>
      <p:ext uri="{BB962C8B-B14F-4D97-AF65-F5344CB8AC3E}">
        <p14:creationId xmlns:p14="http://schemas.microsoft.com/office/powerpoint/2010/main" val="89811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86500"/>
            <a:ext cx="121920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0" y="6392159"/>
            <a:ext cx="1479820" cy="35760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82400" y="6464593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0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8" r:id="rId5"/>
    <p:sldLayoutId id="2147483651" r:id="rId6"/>
    <p:sldLayoutId id="2147483652" r:id="rId7"/>
    <p:sldLayoutId id="2147483653" r:id="rId8"/>
    <p:sldLayoutId id="2147483656" r:id="rId9"/>
    <p:sldLayoutId id="2147483654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5.jpg"/><Relationship Id="rId12" Type="http://schemas.openxmlformats.org/officeDocument/2006/relationships/image" Target="../media/image22.svg"/><Relationship Id="rId17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5.svg"/><Relationship Id="rId15" Type="http://schemas.openxmlformats.org/officeDocument/2006/relationships/image" Target="../media/image21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openxmlformats.org/officeDocument/2006/relationships/image" Target="../media/image37.sv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4A8B6ED-1D2B-49F5-9174-A911BC9A5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989" y="2999814"/>
            <a:ext cx="10684021" cy="3746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Mgr. Strategic Planning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bryan.m.marazzi@lmco.com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F81A0F8-E67C-4529-B4AC-A737FC27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88" y="1427470"/>
            <a:ext cx="10676622" cy="872779"/>
          </a:xfrm>
        </p:spPr>
        <p:txBody>
          <a:bodyPr anchor="b"/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Bryan Marazzi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55110" y="2390120"/>
            <a:ext cx="10684021" cy="403097"/>
          </a:xfrm>
        </p:spPr>
        <p:txBody>
          <a:bodyPr/>
          <a:lstStyle/>
          <a:p>
            <a:pPr algn="l"/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Sikorsky Aircraft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04996E-0DC1-4263-B8D2-9CE65D43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993" y="1012345"/>
            <a:ext cx="6364776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1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8820683-5221-4B8F-BA2B-A546A787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Market Segment Forecasting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CC6991-E5E9-4AC5-9636-2BB522829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75" y="1311426"/>
            <a:ext cx="9711770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4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71F89C-4A0C-4999-B888-DA57606A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Strategy and the Product Lifecycle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774F1E-7D58-4D88-975C-69FB21B2082C}"/>
              </a:ext>
            </a:extLst>
          </p:cNvPr>
          <p:cNvSpPr/>
          <p:nvPr/>
        </p:nvSpPr>
        <p:spPr>
          <a:xfrm>
            <a:off x="1239934" y="5866026"/>
            <a:ext cx="4469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Ref: https://hbr.org/1965/11/exploit-the-product-life-cycle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40DFD3E-56E2-4664-BDB8-E8B9455F6BB8}"/>
              </a:ext>
            </a:extLst>
          </p:cNvPr>
          <p:cNvGrpSpPr/>
          <p:nvPr/>
        </p:nvGrpSpPr>
        <p:grpSpPr>
          <a:xfrm>
            <a:off x="748353" y="1281640"/>
            <a:ext cx="10549141" cy="4750376"/>
            <a:chOff x="635221" y="1565298"/>
            <a:chExt cx="7925726" cy="431852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B761587-FDC8-4599-9FFD-079E31F16A3F}"/>
                </a:ext>
              </a:extLst>
            </p:cNvPr>
            <p:cNvCxnSpPr>
              <a:cxnSpLocks/>
            </p:cNvCxnSpPr>
            <p:nvPr/>
          </p:nvCxnSpPr>
          <p:spPr>
            <a:xfrm>
              <a:off x="1017431" y="1918951"/>
              <a:ext cx="0" cy="35661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6816FAC-A11A-438F-B877-640C3DA90E99}"/>
                </a:ext>
              </a:extLst>
            </p:cNvPr>
            <p:cNvCxnSpPr>
              <a:cxnSpLocks/>
            </p:cNvCxnSpPr>
            <p:nvPr/>
          </p:nvCxnSpPr>
          <p:spPr>
            <a:xfrm>
              <a:off x="1017431" y="5486398"/>
              <a:ext cx="736671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7FEC943-BF2D-4850-96B1-97AC84EC1248}"/>
                </a:ext>
              </a:extLst>
            </p:cNvPr>
            <p:cNvSpPr txBox="1"/>
            <p:nvPr/>
          </p:nvSpPr>
          <p:spPr>
            <a:xfrm rot="16200000">
              <a:off x="-64586" y="3278518"/>
              <a:ext cx="1768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Sales Volume ($)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83A6A61-3251-49F6-B22B-5C0CCA3EA0B8}"/>
                </a:ext>
              </a:extLst>
            </p:cNvPr>
            <p:cNvSpPr txBox="1"/>
            <p:nvPr/>
          </p:nvSpPr>
          <p:spPr>
            <a:xfrm>
              <a:off x="4114369" y="5514490"/>
              <a:ext cx="1356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Time (Years)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0B6196E-8DBE-4F1B-8E61-EF68B4AA9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4903" y="1918951"/>
              <a:ext cx="0" cy="356616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4BAAD7F-10B0-4C10-BEB0-A51005C446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2375" y="1918951"/>
              <a:ext cx="0" cy="356616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99E8396-E8D7-43F9-8705-C7F6ADBC7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9846" y="1918951"/>
              <a:ext cx="0" cy="356616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C329431A-99B6-419D-B18B-63ADFDAF16DB}"/>
                </a:ext>
              </a:extLst>
            </p:cNvPr>
            <p:cNvSpPr/>
            <p:nvPr/>
          </p:nvSpPr>
          <p:spPr>
            <a:xfrm>
              <a:off x="1030310" y="2578711"/>
              <a:ext cx="7353837" cy="2856173"/>
            </a:xfrm>
            <a:custGeom>
              <a:avLst/>
              <a:gdLst>
                <a:gd name="connsiteX0" fmla="*/ 0 w 7315200"/>
                <a:gd name="connsiteY0" fmla="*/ 2764083 h 2764083"/>
                <a:gd name="connsiteX1" fmla="*/ 1880315 w 7315200"/>
                <a:gd name="connsiteY1" fmla="*/ 1785288 h 2764083"/>
                <a:gd name="connsiteX2" fmla="*/ 3747752 w 7315200"/>
                <a:gd name="connsiteY2" fmla="*/ 72398 h 2764083"/>
                <a:gd name="connsiteX3" fmla="*/ 5666704 w 7315200"/>
                <a:gd name="connsiteY3" fmla="*/ 394370 h 2764083"/>
                <a:gd name="connsiteX4" fmla="*/ 7315200 w 7315200"/>
                <a:gd name="connsiteY4" fmla="*/ 1089829 h 2764083"/>
                <a:gd name="connsiteX0" fmla="*/ 0 w 7315200"/>
                <a:gd name="connsiteY0" fmla="*/ 2764083 h 2764083"/>
                <a:gd name="connsiteX1" fmla="*/ 1880315 w 7315200"/>
                <a:gd name="connsiteY1" fmla="*/ 1785288 h 2764083"/>
                <a:gd name="connsiteX2" fmla="*/ 3747752 w 7315200"/>
                <a:gd name="connsiteY2" fmla="*/ 72398 h 2764083"/>
                <a:gd name="connsiteX3" fmla="*/ 5679583 w 7315200"/>
                <a:gd name="connsiteY3" fmla="*/ 394370 h 2764083"/>
                <a:gd name="connsiteX4" fmla="*/ 7315200 w 7315200"/>
                <a:gd name="connsiteY4" fmla="*/ 1089829 h 2764083"/>
                <a:gd name="connsiteX0" fmla="*/ 0 w 7315200"/>
                <a:gd name="connsiteY0" fmla="*/ 2765580 h 2765580"/>
                <a:gd name="connsiteX1" fmla="*/ 1880315 w 7315200"/>
                <a:gd name="connsiteY1" fmla="*/ 1786785 h 2765580"/>
                <a:gd name="connsiteX2" fmla="*/ 3747752 w 7315200"/>
                <a:gd name="connsiteY2" fmla="*/ 73895 h 2765580"/>
                <a:gd name="connsiteX3" fmla="*/ 5679583 w 7315200"/>
                <a:gd name="connsiteY3" fmla="*/ 395867 h 2765580"/>
                <a:gd name="connsiteX4" fmla="*/ 7315200 w 7315200"/>
                <a:gd name="connsiteY4" fmla="*/ 1091326 h 2765580"/>
                <a:gd name="connsiteX0" fmla="*/ 0 w 7315200"/>
                <a:gd name="connsiteY0" fmla="*/ 2765580 h 2765580"/>
                <a:gd name="connsiteX1" fmla="*/ 1880315 w 7315200"/>
                <a:gd name="connsiteY1" fmla="*/ 1786785 h 2765580"/>
                <a:gd name="connsiteX2" fmla="*/ 3747752 w 7315200"/>
                <a:gd name="connsiteY2" fmla="*/ 73895 h 2765580"/>
                <a:gd name="connsiteX3" fmla="*/ 5679583 w 7315200"/>
                <a:gd name="connsiteY3" fmla="*/ 395867 h 2765580"/>
                <a:gd name="connsiteX4" fmla="*/ 7315200 w 7315200"/>
                <a:gd name="connsiteY4" fmla="*/ 1091326 h 2765580"/>
                <a:gd name="connsiteX0" fmla="*/ 0 w 7315200"/>
                <a:gd name="connsiteY0" fmla="*/ 2875641 h 2875641"/>
                <a:gd name="connsiteX1" fmla="*/ 1880315 w 7315200"/>
                <a:gd name="connsiteY1" fmla="*/ 1896846 h 2875641"/>
                <a:gd name="connsiteX2" fmla="*/ 3747752 w 7315200"/>
                <a:gd name="connsiteY2" fmla="*/ 183956 h 2875641"/>
                <a:gd name="connsiteX3" fmla="*/ 5692462 w 7315200"/>
                <a:gd name="connsiteY3" fmla="*/ 171077 h 2875641"/>
                <a:gd name="connsiteX4" fmla="*/ 7315200 w 7315200"/>
                <a:gd name="connsiteY4" fmla="*/ 1201387 h 2875641"/>
                <a:gd name="connsiteX0" fmla="*/ 0 w 7289442"/>
                <a:gd name="connsiteY0" fmla="*/ 2852785 h 2852785"/>
                <a:gd name="connsiteX1" fmla="*/ 1880315 w 7289442"/>
                <a:gd name="connsiteY1" fmla="*/ 1873990 h 2852785"/>
                <a:gd name="connsiteX2" fmla="*/ 3747752 w 7289442"/>
                <a:gd name="connsiteY2" fmla="*/ 161100 h 2852785"/>
                <a:gd name="connsiteX3" fmla="*/ 5692462 w 7289442"/>
                <a:gd name="connsiteY3" fmla="*/ 148221 h 2852785"/>
                <a:gd name="connsiteX4" fmla="*/ 7289442 w 7289442"/>
                <a:gd name="connsiteY4" fmla="*/ 830802 h 2852785"/>
                <a:gd name="connsiteX0" fmla="*/ 0 w 7289442"/>
                <a:gd name="connsiteY0" fmla="*/ 2884296 h 2884296"/>
                <a:gd name="connsiteX1" fmla="*/ 1880315 w 7289442"/>
                <a:gd name="connsiteY1" fmla="*/ 1905501 h 2884296"/>
                <a:gd name="connsiteX2" fmla="*/ 3747752 w 7289442"/>
                <a:gd name="connsiteY2" fmla="*/ 192611 h 2884296"/>
                <a:gd name="connsiteX3" fmla="*/ 5692462 w 7289442"/>
                <a:gd name="connsiteY3" fmla="*/ 115338 h 2884296"/>
                <a:gd name="connsiteX4" fmla="*/ 7289442 w 7289442"/>
                <a:gd name="connsiteY4" fmla="*/ 862313 h 2884296"/>
                <a:gd name="connsiteX0" fmla="*/ 0 w 7289442"/>
                <a:gd name="connsiteY0" fmla="*/ 2906136 h 2906136"/>
                <a:gd name="connsiteX1" fmla="*/ 1880315 w 7289442"/>
                <a:gd name="connsiteY1" fmla="*/ 1927341 h 2906136"/>
                <a:gd name="connsiteX2" fmla="*/ 3747752 w 7289442"/>
                <a:gd name="connsiteY2" fmla="*/ 214451 h 2906136"/>
                <a:gd name="connsiteX3" fmla="*/ 5692462 w 7289442"/>
                <a:gd name="connsiteY3" fmla="*/ 98541 h 2906136"/>
                <a:gd name="connsiteX4" fmla="*/ 7289442 w 7289442"/>
                <a:gd name="connsiteY4" fmla="*/ 884153 h 2906136"/>
                <a:gd name="connsiteX0" fmla="*/ 0 w 7353837"/>
                <a:gd name="connsiteY0" fmla="*/ 2893733 h 2893733"/>
                <a:gd name="connsiteX1" fmla="*/ 1880315 w 7353837"/>
                <a:gd name="connsiteY1" fmla="*/ 1914938 h 2893733"/>
                <a:gd name="connsiteX2" fmla="*/ 3747752 w 7353837"/>
                <a:gd name="connsiteY2" fmla="*/ 202048 h 2893733"/>
                <a:gd name="connsiteX3" fmla="*/ 5692462 w 7353837"/>
                <a:gd name="connsiteY3" fmla="*/ 86138 h 2893733"/>
                <a:gd name="connsiteX4" fmla="*/ 7353837 w 7353837"/>
                <a:gd name="connsiteY4" fmla="*/ 678567 h 2893733"/>
                <a:gd name="connsiteX0" fmla="*/ 0 w 7353837"/>
                <a:gd name="connsiteY0" fmla="*/ 2856173 h 2856173"/>
                <a:gd name="connsiteX1" fmla="*/ 1880315 w 7353837"/>
                <a:gd name="connsiteY1" fmla="*/ 1877378 h 2856173"/>
                <a:gd name="connsiteX2" fmla="*/ 3747752 w 7353837"/>
                <a:gd name="connsiteY2" fmla="*/ 241761 h 2856173"/>
                <a:gd name="connsiteX3" fmla="*/ 5692462 w 7353837"/>
                <a:gd name="connsiteY3" fmla="*/ 48578 h 2856173"/>
                <a:gd name="connsiteX4" fmla="*/ 7353837 w 7353837"/>
                <a:gd name="connsiteY4" fmla="*/ 641007 h 285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837" h="2856173">
                  <a:moveTo>
                    <a:pt x="0" y="2856173"/>
                  </a:moveTo>
                  <a:cubicBezTo>
                    <a:pt x="627845" y="2591082"/>
                    <a:pt x="1255690" y="2313113"/>
                    <a:pt x="1880315" y="1877378"/>
                  </a:cubicBezTo>
                  <a:cubicBezTo>
                    <a:pt x="2504940" y="1441643"/>
                    <a:pt x="3112394" y="546561"/>
                    <a:pt x="3747752" y="241761"/>
                  </a:cubicBezTo>
                  <a:cubicBezTo>
                    <a:pt x="4383110" y="-63039"/>
                    <a:pt x="5091448" y="-17963"/>
                    <a:pt x="5692462" y="48578"/>
                  </a:cubicBezTo>
                  <a:cubicBezTo>
                    <a:pt x="6293476" y="115119"/>
                    <a:pt x="6791460" y="407040"/>
                    <a:pt x="7353837" y="641007"/>
                  </a:cubicBezTo>
                </a:path>
              </a:pathLst>
            </a:custGeom>
            <a:ln w="381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95C0848-528F-4946-8D36-530F0DCB2CE2}"/>
                </a:ext>
              </a:extLst>
            </p:cNvPr>
            <p:cNvSpPr/>
            <p:nvPr/>
          </p:nvSpPr>
          <p:spPr>
            <a:xfrm>
              <a:off x="1030310" y="1565298"/>
              <a:ext cx="1884286" cy="3657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Introduction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CA92D81-4B00-4A2D-B0B2-8DEA2C952F9D}"/>
                </a:ext>
              </a:extLst>
            </p:cNvPr>
            <p:cNvSpPr/>
            <p:nvPr/>
          </p:nvSpPr>
          <p:spPr>
            <a:xfrm>
              <a:off x="2912771" y="1565299"/>
              <a:ext cx="1884286" cy="36576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Growth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9CCDAE46-F63D-4D23-9306-7E13D8D2F71F}"/>
                </a:ext>
              </a:extLst>
            </p:cNvPr>
            <p:cNvSpPr/>
            <p:nvPr/>
          </p:nvSpPr>
          <p:spPr>
            <a:xfrm>
              <a:off x="4792375" y="1565299"/>
              <a:ext cx="1884286" cy="3657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Maturity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0350ED44-27D8-4ADD-B669-6AB9B8BF06FC}"/>
                </a:ext>
              </a:extLst>
            </p:cNvPr>
            <p:cNvSpPr/>
            <p:nvPr/>
          </p:nvSpPr>
          <p:spPr>
            <a:xfrm>
              <a:off x="6676661" y="1565298"/>
              <a:ext cx="1884286" cy="3657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Decline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CA690C19-ABAE-4F6D-AAC8-716F5A6E8B32}"/>
              </a:ext>
            </a:extLst>
          </p:cNvPr>
          <p:cNvCxnSpPr>
            <a:cxnSpLocks/>
          </p:cNvCxnSpPr>
          <p:nvPr/>
        </p:nvCxnSpPr>
        <p:spPr>
          <a:xfrm>
            <a:off x="2629138" y="4342235"/>
            <a:ext cx="399285" cy="438155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phic 51" descr="Car">
            <a:extLst>
              <a:ext uri="{FF2B5EF4-FFF2-40B4-BE49-F238E27FC236}">
                <a16:creationId xmlns:a16="http://schemas.microsoft.com/office/drawing/2014/main" xmlns="" id="{7C4BB595-292C-4E90-B4A3-17D213854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80088" y="3632948"/>
            <a:ext cx="914400" cy="914400"/>
          </a:xfrm>
          <a:prstGeom prst="rect">
            <a:avLst/>
          </a:prstGeom>
        </p:spPr>
      </p:pic>
      <p:pic>
        <p:nvPicPr>
          <p:cNvPr id="54" name="Graphic 53" descr="Battery charging">
            <a:extLst>
              <a:ext uri="{FF2B5EF4-FFF2-40B4-BE49-F238E27FC236}">
                <a16:creationId xmlns:a16="http://schemas.microsoft.com/office/drawing/2014/main" xmlns="" id="{DB89EF87-6136-4B65-AB7C-DC45424B7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14746" y="3541277"/>
            <a:ext cx="631777" cy="631777"/>
          </a:xfrm>
          <a:prstGeom prst="rect">
            <a:avLst/>
          </a:prstGeom>
        </p:spPr>
      </p:pic>
      <p:pic>
        <p:nvPicPr>
          <p:cNvPr id="56" name="Graphic 55" descr="Download from cloud">
            <a:extLst>
              <a:ext uri="{FF2B5EF4-FFF2-40B4-BE49-F238E27FC236}">
                <a16:creationId xmlns:a16="http://schemas.microsoft.com/office/drawing/2014/main" xmlns="" id="{1BA9116E-711A-4346-9C98-C47E18E765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73863" y="2115258"/>
            <a:ext cx="514521" cy="514521"/>
          </a:xfrm>
          <a:prstGeom prst="rect">
            <a:avLst/>
          </a:prstGeom>
        </p:spPr>
      </p:pic>
      <p:pic>
        <p:nvPicPr>
          <p:cNvPr id="58" name="Graphic 57" descr="Television">
            <a:extLst>
              <a:ext uri="{FF2B5EF4-FFF2-40B4-BE49-F238E27FC236}">
                <a16:creationId xmlns:a16="http://schemas.microsoft.com/office/drawing/2014/main" xmlns="" id="{261B32B3-6D93-4C9A-9CFA-283B8CB468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59906" y="1969913"/>
            <a:ext cx="914400" cy="91440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EBA1F152-5751-47DD-8434-84AC1CE159E5}"/>
              </a:ext>
            </a:extLst>
          </p:cNvPr>
          <p:cNvCxnSpPr>
            <a:cxnSpLocks/>
          </p:cNvCxnSpPr>
          <p:nvPr/>
        </p:nvCxnSpPr>
        <p:spPr>
          <a:xfrm>
            <a:off x="4973857" y="2741915"/>
            <a:ext cx="399285" cy="438155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62" descr="Smart Phone">
            <a:extLst>
              <a:ext uri="{FF2B5EF4-FFF2-40B4-BE49-F238E27FC236}">
                <a16:creationId xmlns:a16="http://schemas.microsoft.com/office/drawing/2014/main" xmlns="" id="{89F7B01B-A934-4A1B-BC3B-BF76B68B1A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258150" y="1806669"/>
            <a:ext cx="550495" cy="550495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xmlns="" id="{661FE9F6-D6FD-40AD-90F7-66D0C8ABA2F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2" b="26402"/>
          <a:stretch/>
        </p:blipFill>
        <p:spPr>
          <a:xfrm>
            <a:off x="9915186" y="1955088"/>
            <a:ext cx="1239948" cy="585199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A65EE9F9-4C6B-4B10-B0F1-B8A30F7FD2BF}"/>
              </a:ext>
            </a:extLst>
          </p:cNvPr>
          <p:cNvCxnSpPr>
            <a:cxnSpLocks/>
            <a:stCxn id="1025" idx="2"/>
          </p:cNvCxnSpPr>
          <p:nvPr/>
        </p:nvCxnSpPr>
        <p:spPr>
          <a:xfrm flipH="1">
            <a:off x="10278533" y="2540287"/>
            <a:ext cx="256627" cy="18409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028">
            <a:extLst>
              <a:ext uri="{FF2B5EF4-FFF2-40B4-BE49-F238E27FC236}">
                <a16:creationId xmlns:a16="http://schemas.microsoft.com/office/drawing/2014/main" xmlns="" id="{E4136950-7A6C-461F-A69E-4A522EE8EAA0}"/>
              </a:ext>
            </a:extLst>
          </p:cNvPr>
          <p:cNvSpPr txBox="1"/>
          <p:nvPr/>
        </p:nvSpPr>
        <p:spPr>
          <a:xfrm rot="20195685">
            <a:off x="2050249" y="4937052"/>
            <a:ext cx="164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Create Demand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8A9F1C3-62BD-402B-810B-5578FAE067C7}"/>
              </a:ext>
            </a:extLst>
          </p:cNvPr>
          <p:cNvSpPr txBox="1"/>
          <p:nvPr/>
        </p:nvSpPr>
        <p:spPr>
          <a:xfrm rot="19146117">
            <a:off x="4595521" y="3327820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Market Share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FE33393-03D8-4AFA-BFF4-BCE6D5CEC3FA}"/>
              </a:ext>
            </a:extLst>
          </p:cNvPr>
          <p:cNvSpPr txBox="1"/>
          <p:nvPr/>
        </p:nvSpPr>
        <p:spPr>
          <a:xfrm>
            <a:off x="7098595" y="2467041"/>
            <a:ext cx="85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Sustain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52F1A08-AF6C-45CF-B6DA-DBD10D7DBBEC}"/>
              </a:ext>
            </a:extLst>
          </p:cNvPr>
          <p:cNvSpPr txBox="1"/>
          <p:nvPr/>
        </p:nvSpPr>
        <p:spPr>
          <a:xfrm rot="1178252">
            <a:off x="9364168" y="2855018"/>
            <a:ext cx="14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Harvest Value</a:t>
            </a:r>
          </a:p>
        </p:txBody>
      </p:sp>
    </p:spTree>
    <p:extLst>
      <p:ext uri="{BB962C8B-B14F-4D97-AF65-F5344CB8AC3E}">
        <p14:creationId xmlns:p14="http://schemas.microsoft.com/office/powerpoint/2010/main" val="144405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1ED14D0-5B5A-4B33-9812-68AD23E8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6F4411-9CFA-4E1F-90FC-4E7AD8AE7C5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398" y="1311425"/>
            <a:ext cx="11140441" cy="4387360"/>
          </a:xfrm>
        </p:spPr>
        <p:txBody>
          <a:bodyPr anchor="ctr"/>
          <a:lstStyle/>
          <a:p>
            <a:pPr marL="285750" indent="-285750">
              <a:spcBef>
                <a:spcPts val="0"/>
              </a:spcBef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STEM education gives you a basic foundation and skillset to build upon</a:t>
            </a:r>
          </a:p>
          <a:p>
            <a:pPr marL="285750" indent="-285750">
              <a:spcBef>
                <a:spcPts val="0"/>
              </a:spcBef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Path you take is up to you… combine it with other skills / interests</a:t>
            </a:r>
          </a:p>
          <a:p>
            <a:pPr marL="285750" indent="-285750">
              <a:spcBef>
                <a:spcPts val="0"/>
              </a:spcBef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Engineering is hard… but it pays off</a:t>
            </a:r>
          </a:p>
          <a:p>
            <a:pPr marL="285750" indent="-285750">
              <a:spcBef>
                <a:spcPts val="0"/>
              </a:spcBef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Crazy stuff is happening right now… FLYING CARS!</a:t>
            </a:r>
          </a:p>
        </p:txBody>
      </p:sp>
    </p:spTree>
    <p:extLst>
      <p:ext uri="{BB962C8B-B14F-4D97-AF65-F5344CB8AC3E}">
        <p14:creationId xmlns:p14="http://schemas.microsoft.com/office/powerpoint/2010/main" val="112502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03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C43CDC5-2D60-4AB2-80B9-7F2536CE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Started with Legos…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74A59B-C65E-43D1-89AC-7A31E33E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77" y="2085483"/>
            <a:ext cx="3970986" cy="2687034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D33B50A7-4EAD-4087-BD73-D9DAD62BC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22054" r="18270" b="10080"/>
          <a:stretch/>
        </p:blipFill>
        <p:spPr bwMode="auto">
          <a:xfrm>
            <a:off x="6928262" y="1808006"/>
            <a:ext cx="3970986" cy="3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15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7A9894F-9728-4882-8354-2D284652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Career Paths / Aerospace Industry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C10422E-D6E6-4926-8F00-067AD580D18B}"/>
              </a:ext>
            </a:extLst>
          </p:cNvPr>
          <p:cNvGrpSpPr/>
          <p:nvPr/>
        </p:nvGrpSpPr>
        <p:grpSpPr>
          <a:xfrm>
            <a:off x="409715" y="1803224"/>
            <a:ext cx="4863848" cy="3251552"/>
            <a:chOff x="-121920" y="1456542"/>
            <a:chExt cx="6554987" cy="438210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BF212B00-C2DD-4693-810F-B31253764A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5" r="10647" b="12785"/>
            <a:stretch/>
          </p:blipFill>
          <p:spPr bwMode="auto">
            <a:xfrm>
              <a:off x="-121920" y="1456542"/>
              <a:ext cx="6392620" cy="3857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B197A9B-F12C-4274-8C8F-0FD8910FCDB4}"/>
                </a:ext>
              </a:extLst>
            </p:cNvPr>
            <p:cNvSpPr txBox="1"/>
            <p:nvPr/>
          </p:nvSpPr>
          <p:spPr>
            <a:xfrm>
              <a:off x="81280" y="5192314"/>
              <a:ext cx="1350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2"/>
                  </a:solidFill>
                </a:rPr>
                <a:t>Engineering </a:t>
              </a:r>
            </a:p>
            <a:p>
              <a:pPr algn="ctr"/>
              <a:r>
                <a:rPr lang="en-US" i="1" dirty="0">
                  <a:solidFill>
                    <a:schemeClr val="tx2"/>
                  </a:solidFill>
                </a:rPr>
                <a:t>Degree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2758299-2F7C-4154-AD8C-5936BA69A8BD}"/>
                </a:ext>
              </a:extLst>
            </p:cNvPr>
            <p:cNvSpPr txBox="1"/>
            <p:nvPr/>
          </p:nvSpPr>
          <p:spPr>
            <a:xfrm>
              <a:off x="2490221" y="5192314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2"/>
                  </a:solidFill>
                </a:rPr>
                <a:t>Mid-Career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12985F4-405C-49A5-B0B4-9031865669D9}"/>
                </a:ext>
              </a:extLst>
            </p:cNvPr>
            <p:cNvSpPr txBox="1"/>
            <p:nvPr/>
          </p:nvSpPr>
          <p:spPr>
            <a:xfrm>
              <a:off x="5176889" y="5206830"/>
              <a:ext cx="1256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2"/>
                  </a:solidFill>
                </a:rPr>
                <a:t>Late Career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F17278-2599-4CB1-9129-125FD8342E66}"/>
              </a:ext>
            </a:extLst>
          </p:cNvPr>
          <p:cNvSpPr txBox="1"/>
          <p:nvPr/>
        </p:nvSpPr>
        <p:spPr>
          <a:xfrm>
            <a:off x="5775960" y="1190292"/>
            <a:ext cx="586705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A: Tech Fellow / Chief Engineer / Model Engineer</a:t>
            </a:r>
          </a:p>
          <a:p>
            <a:r>
              <a:rPr lang="en-US" i="1" dirty="0">
                <a:solidFill>
                  <a:schemeClr val="tx2"/>
                </a:solidFill>
              </a:rPr>
              <a:t>Detail-oriented, analytical mindset</a:t>
            </a:r>
          </a:p>
          <a:p>
            <a:pPr marL="173038" indent="-173038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Deep technical expertise in a specific field</a:t>
            </a:r>
          </a:p>
          <a:p>
            <a:pPr marL="173038" indent="-173038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Knowledge through experience, specialty training </a:t>
            </a:r>
          </a:p>
          <a:p>
            <a:pPr marL="285750" indent="-285750">
              <a:buFontTx/>
              <a:buChar char="-"/>
            </a:pPr>
            <a:endParaRPr lang="en-US" sz="600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B: Manufacturing / Test / Customer Support Engr.</a:t>
            </a:r>
          </a:p>
          <a:p>
            <a:r>
              <a:rPr lang="en-US" i="1" dirty="0">
                <a:solidFill>
                  <a:schemeClr val="tx2"/>
                </a:solidFill>
              </a:rPr>
              <a:t>Schedule-oriented, “let’s try it” mindset</a:t>
            </a:r>
          </a:p>
          <a:p>
            <a:pPr marL="173038" indent="-173038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Hands-on role from the manufacturing floor to flight lines</a:t>
            </a:r>
          </a:p>
          <a:p>
            <a:pPr marL="173038" indent="-173038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Develop new processes / methods</a:t>
            </a:r>
          </a:p>
          <a:p>
            <a:endParaRPr lang="en-US" sz="600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C: Program Management</a:t>
            </a:r>
          </a:p>
          <a:p>
            <a:r>
              <a:rPr lang="en-US" i="1" dirty="0">
                <a:solidFill>
                  <a:schemeClr val="tx2"/>
                </a:solidFill>
              </a:rPr>
              <a:t>Schedule-oriented, ultimate planner mindset</a:t>
            </a:r>
          </a:p>
          <a:p>
            <a:pPr marL="173038" indent="-173038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Customer-facing role</a:t>
            </a:r>
          </a:p>
          <a:p>
            <a:pPr marL="173038" indent="-173038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Lead a cross-functional team from task to product level </a:t>
            </a:r>
          </a:p>
          <a:p>
            <a:endParaRPr lang="en-US" sz="600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D: Sales / Business Development / Strategy</a:t>
            </a:r>
          </a:p>
          <a:p>
            <a:r>
              <a:rPr lang="en-US" i="1" dirty="0">
                <a:solidFill>
                  <a:schemeClr val="tx2"/>
                </a:solidFill>
              </a:rPr>
              <a:t>Market-oriented, “big picture” mindset</a:t>
            </a:r>
          </a:p>
          <a:p>
            <a:pPr marL="173038" indent="-173038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Middle-man between customer and business</a:t>
            </a:r>
          </a:p>
          <a:p>
            <a:pPr marL="173038" indent="-173038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Communication and “soft-skills” required</a:t>
            </a:r>
          </a:p>
        </p:txBody>
      </p:sp>
    </p:spTree>
    <p:extLst>
      <p:ext uri="{BB962C8B-B14F-4D97-AF65-F5344CB8AC3E}">
        <p14:creationId xmlns:p14="http://schemas.microsoft.com/office/powerpoint/2010/main" val="224849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86BF7AF-AF8D-4D6F-9F2A-2B17C96A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 So Far…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7511E35-7DBE-48F1-A9EA-400A03791492}"/>
              </a:ext>
            </a:extLst>
          </p:cNvPr>
          <p:cNvGrpSpPr/>
          <p:nvPr/>
        </p:nvGrpSpPr>
        <p:grpSpPr>
          <a:xfrm>
            <a:off x="694769" y="1956663"/>
            <a:ext cx="2674602" cy="597461"/>
            <a:chOff x="600359" y="1956663"/>
            <a:chExt cx="2674602" cy="5974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3F24FB3-2F97-4CC0-8ABF-1CC37CD18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59" y="1956663"/>
              <a:ext cx="857510" cy="59746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9BAF0EE-26C1-4E78-AB35-43189A236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959" y="1965731"/>
              <a:ext cx="1862002" cy="588393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B701656-2790-4082-B875-43B90F654C33}"/>
              </a:ext>
            </a:extLst>
          </p:cNvPr>
          <p:cNvCxnSpPr/>
          <p:nvPr/>
        </p:nvCxnSpPr>
        <p:spPr>
          <a:xfrm>
            <a:off x="4064000" y="1708745"/>
            <a:ext cx="0" cy="392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A21E8E0-AFA0-4A25-8D70-8E285FCD8FB4}"/>
              </a:ext>
            </a:extLst>
          </p:cNvPr>
          <p:cNvCxnSpPr/>
          <p:nvPr/>
        </p:nvCxnSpPr>
        <p:spPr>
          <a:xfrm>
            <a:off x="8128000" y="1708745"/>
            <a:ext cx="0" cy="392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oston University Logo • Download BU vector logo SVG • Logotyp.us">
            <a:extLst>
              <a:ext uri="{FF2B5EF4-FFF2-40B4-BE49-F238E27FC236}">
                <a16:creationId xmlns:a16="http://schemas.microsoft.com/office/drawing/2014/main" xmlns="" id="{8B7B6B92-FE21-4853-A48A-CF6E3FE0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5" y="3518771"/>
            <a:ext cx="25336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1CEA17-A73C-428B-BB27-DC883B0BC3D2}"/>
              </a:ext>
            </a:extLst>
          </p:cNvPr>
          <p:cNvSpPr txBox="1"/>
          <p:nvPr/>
        </p:nvSpPr>
        <p:spPr>
          <a:xfrm>
            <a:off x="1412958" y="1308635"/>
            <a:ext cx="123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2"/>
                </a:solidFill>
              </a:rPr>
              <a:t>Education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BA9B79-3CA7-4A5A-AE36-72FF8D6B2D43}"/>
              </a:ext>
            </a:extLst>
          </p:cNvPr>
          <p:cNvSpPr txBox="1"/>
          <p:nvPr/>
        </p:nvSpPr>
        <p:spPr>
          <a:xfrm>
            <a:off x="620562" y="2634460"/>
            <a:ext cx="28230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2005-2009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B.S. Mechanical Engineering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Minor in Mathematics</a:t>
            </a:r>
          </a:p>
          <a:p>
            <a:pPr algn="ctr"/>
            <a:endParaRPr lang="en-US" sz="600" i="1" dirty="0">
              <a:solidFill>
                <a:schemeClr val="tx2"/>
              </a:solidFill>
            </a:endParaRP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-----------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26DE04-B5FC-47F3-8D9C-4C2AE3E9858F}"/>
              </a:ext>
            </a:extLst>
          </p:cNvPr>
          <p:cNvSpPr txBox="1"/>
          <p:nvPr/>
        </p:nvSpPr>
        <p:spPr>
          <a:xfrm>
            <a:off x="424066" y="4824483"/>
            <a:ext cx="3216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2010-2011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M.S. Manufacturing Engineering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Global Product Development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921444-2BA8-4A39-9126-554239149D1D}"/>
              </a:ext>
            </a:extLst>
          </p:cNvPr>
          <p:cNvSpPr txBox="1"/>
          <p:nvPr/>
        </p:nvSpPr>
        <p:spPr>
          <a:xfrm>
            <a:off x="5361600" y="1277402"/>
            <a:ext cx="1468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2"/>
                </a:solidFill>
              </a:rPr>
              <a:t>Early Career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568BCF-6034-45FC-AC5E-08A8EDDA00AB}"/>
              </a:ext>
            </a:extLst>
          </p:cNvPr>
          <p:cNvSpPr txBox="1"/>
          <p:nvPr/>
        </p:nvSpPr>
        <p:spPr>
          <a:xfrm>
            <a:off x="9545686" y="1277402"/>
            <a:ext cx="808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2"/>
                </a:solidFill>
              </a:rPr>
              <a:t>Today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FC67500E-8370-42BB-8075-549822E63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71949" y="1962858"/>
            <a:ext cx="2141157" cy="5941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62B1027-51B9-4EC9-AB10-46FDBE94FF26}"/>
              </a:ext>
            </a:extLst>
          </p:cNvPr>
          <p:cNvSpPr txBox="1"/>
          <p:nvPr/>
        </p:nvSpPr>
        <p:spPr>
          <a:xfrm>
            <a:off x="4820810" y="2671735"/>
            <a:ext cx="24333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2009 - 2016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Edison Engineering 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Development Program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-----------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Design Engineer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-----------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Engineering Operations 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Black Belt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-----------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Advanced Programs</a:t>
            </a:r>
          </a:p>
        </p:txBody>
      </p:sp>
      <p:pic>
        <p:nvPicPr>
          <p:cNvPr id="1028" name="Picture 4" descr="Sikorsky Aircraft - Wikipedia">
            <a:extLst>
              <a:ext uri="{FF2B5EF4-FFF2-40B4-BE49-F238E27FC236}">
                <a16:creationId xmlns:a16="http://schemas.microsoft.com/office/drawing/2014/main" xmlns="" id="{E67F74A3-A884-4E1B-BFD5-E3A92A39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41" y="1817529"/>
            <a:ext cx="1983971" cy="7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1FCBF3-5E2C-439F-A989-0DCC998E6588}"/>
              </a:ext>
            </a:extLst>
          </p:cNvPr>
          <p:cNvSpPr txBox="1"/>
          <p:nvPr/>
        </p:nvSpPr>
        <p:spPr>
          <a:xfrm>
            <a:off x="8304095" y="2666026"/>
            <a:ext cx="32918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2016 - Today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Competitive Intelligence Principal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----------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Strategic Planning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----------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Product Strategy</a:t>
            </a:r>
          </a:p>
        </p:txBody>
      </p:sp>
    </p:spTree>
    <p:extLst>
      <p:ext uri="{BB962C8B-B14F-4D97-AF65-F5344CB8AC3E}">
        <p14:creationId xmlns:p14="http://schemas.microsoft.com/office/powerpoint/2010/main" val="193896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Picture 10" descr="Download airbus a380 emirates taking off png images background | TOPpng">
            <a:extLst>
              <a:ext uri="{FF2B5EF4-FFF2-40B4-BE49-F238E27FC236}">
                <a16:creationId xmlns:a16="http://schemas.microsoft.com/office/drawing/2014/main" xmlns="" id="{CA3AD9B6-12BD-4F80-B414-2732133E9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288">
            <a:off x="6008216" y="2932657"/>
            <a:ext cx="16859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Freeform 26">
            <a:extLst>
              <a:ext uri="{FF2B5EF4-FFF2-40B4-BE49-F238E27FC236}">
                <a16:creationId xmlns:a16="http://schemas.microsoft.com/office/drawing/2014/main" xmlns="" id="{47F96891-58C5-494A-B7B3-F086F1A27A25}"/>
              </a:ext>
            </a:extLst>
          </p:cNvPr>
          <p:cNvSpPr>
            <a:spLocks noEditPoints="1"/>
          </p:cNvSpPr>
          <p:nvPr/>
        </p:nvSpPr>
        <p:spPr bwMode="auto">
          <a:xfrm>
            <a:off x="1390387" y="2283177"/>
            <a:ext cx="3720352" cy="2547426"/>
          </a:xfrm>
          <a:custGeom>
            <a:avLst/>
            <a:gdLst>
              <a:gd name="T0" fmla="*/ 20 w 499"/>
              <a:gd name="T1" fmla="*/ 16 h 288"/>
              <a:gd name="T2" fmla="*/ 17 w 499"/>
              <a:gd name="T3" fmla="*/ 27 h 288"/>
              <a:gd name="T4" fmla="*/ 109 w 499"/>
              <a:gd name="T5" fmla="*/ 93 h 288"/>
              <a:gd name="T6" fmla="*/ 449 w 499"/>
              <a:gd name="T7" fmla="*/ 103 h 288"/>
              <a:gd name="T8" fmla="*/ 287 w 499"/>
              <a:gd name="T9" fmla="*/ 233 h 288"/>
              <a:gd name="T10" fmla="*/ 299 w 499"/>
              <a:gd name="T11" fmla="*/ 239 h 288"/>
              <a:gd name="T12" fmla="*/ 425 w 499"/>
              <a:gd name="T13" fmla="*/ 146 h 288"/>
              <a:gd name="T14" fmla="*/ 288 w 499"/>
              <a:gd name="T15" fmla="*/ 242 h 288"/>
              <a:gd name="T16" fmla="*/ 308 w 499"/>
              <a:gd name="T17" fmla="*/ 243 h 288"/>
              <a:gd name="T18" fmla="*/ 305 w 499"/>
              <a:gd name="T19" fmla="*/ 231 h 288"/>
              <a:gd name="T20" fmla="*/ 318 w 499"/>
              <a:gd name="T21" fmla="*/ 228 h 288"/>
              <a:gd name="T22" fmla="*/ 332 w 499"/>
              <a:gd name="T23" fmla="*/ 226 h 288"/>
              <a:gd name="T24" fmla="*/ 357 w 499"/>
              <a:gd name="T25" fmla="*/ 235 h 288"/>
              <a:gd name="T26" fmla="*/ 371 w 499"/>
              <a:gd name="T27" fmla="*/ 270 h 288"/>
              <a:gd name="T28" fmla="*/ 383 w 499"/>
              <a:gd name="T29" fmla="*/ 282 h 288"/>
              <a:gd name="T30" fmla="*/ 379 w 499"/>
              <a:gd name="T31" fmla="*/ 249 h 288"/>
              <a:gd name="T32" fmla="*/ 377 w 499"/>
              <a:gd name="T33" fmla="*/ 214 h 288"/>
              <a:gd name="T34" fmla="*/ 393 w 499"/>
              <a:gd name="T35" fmla="*/ 198 h 288"/>
              <a:gd name="T36" fmla="*/ 414 w 499"/>
              <a:gd name="T37" fmla="*/ 176 h 288"/>
              <a:gd name="T38" fmla="*/ 415 w 499"/>
              <a:gd name="T39" fmla="*/ 166 h 288"/>
              <a:gd name="T40" fmla="*/ 417 w 499"/>
              <a:gd name="T41" fmla="*/ 150 h 288"/>
              <a:gd name="T42" fmla="*/ 418 w 499"/>
              <a:gd name="T43" fmla="*/ 122 h 288"/>
              <a:gd name="T44" fmla="*/ 417 w 499"/>
              <a:gd name="T45" fmla="*/ 135 h 288"/>
              <a:gd name="T46" fmla="*/ 429 w 499"/>
              <a:gd name="T47" fmla="*/ 134 h 288"/>
              <a:gd name="T48" fmla="*/ 438 w 499"/>
              <a:gd name="T49" fmla="*/ 119 h 288"/>
              <a:gd name="T50" fmla="*/ 446 w 499"/>
              <a:gd name="T51" fmla="*/ 100 h 288"/>
              <a:gd name="T52" fmla="*/ 466 w 499"/>
              <a:gd name="T53" fmla="*/ 92 h 288"/>
              <a:gd name="T54" fmla="*/ 473 w 499"/>
              <a:gd name="T55" fmla="*/ 76 h 288"/>
              <a:gd name="T56" fmla="*/ 484 w 499"/>
              <a:gd name="T57" fmla="*/ 69 h 288"/>
              <a:gd name="T58" fmla="*/ 498 w 499"/>
              <a:gd name="T59" fmla="*/ 54 h 288"/>
              <a:gd name="T60" fmla="*/ 479 w 499"/>
              <a:gd name="T61" fmla="*/ 28 h 288"/>
              <a:gd name="T62" fmla="*/ 424 w 499"/>
              <a:gd name="T63" fmla="*/ 60 h 288"/>
              <a:gd name="T64" fmla="*/ 407 w 499"/>
              <a:gd name="T65" fmla="*/ 77 h 288"/>
              <a:gd name="T66" fmla="*/ 366 w 499"/>
              <a:gd name="T67" fmla="*/ 99 h 288"/>
              <a:gd name="T68" fmla="*/ 365 w 499"/>
              <a:gd name="T69" fmla="*/ 84 h 288"/>
              <a:gd name="T70" fmla="*/ 357 w 499"/>
              <a:gd name="T71" fmla="*/ 57 h 288"/>
              <a:gd name="T72" fmla="*/ 341 w 499"/>
              <a:gd name="T73" fmla="*/ 50 h 288"/>
              <a:gd name="T74" fmla="*/ 323 w 499"/>
              <a:gd name="T75" fmla="*/ 95 h 288"/>
              <a:gd name="T76" fmla="*/ 318 w 499"/>
              <a:gd name="T77" fmla="*/ 61 h 288"/>
              <a:gd name="T78" fmla="*/ 344 w 499"/>
              <a:gd name="T79" fmla="*/ 43 h 288"/>
              <a:gd name="T80" fmla="*/ 320 w 499"/>
              <a:gd name="T81" fmla="*/ 29 h 288"/>
              <a:gd name="T82" fmla="*/ 306 w 499"/>
              <a:gd name="T83" fmla="*/ 30 h 288"/>
              <a:gd name="T84" fmla="*/ 292 w 499"/>
              <a:gd name="T85" fmla="*/ 24 h 288"/>
              <a:gd name="T86" fmla="*/ 278 w 499"/>
              <a:gd name="T87" fmla="*/ 9 h 288"/>
              <a:gd name="T88" fmla="*/ 18 w 499"/>
              <a:gd name="T89" fmla="*/ 6 h 288"/>
              <a:gd name="T90" fmla="*/ 6 w 499"/>
              <a:gd name="T91" fmla="*/ 29 h 288"/>
              <a:gd name="T92" fmla="*/ 6 w 499"/>
              <a:gd name="T93" fmla="*/ 61 h 288"/>
              <a:gd name="T94" fmla="*/ 4 w 499"/>
              <a:gd name="T95" fmla="*/ 111 h 288"/>
              <a:gd name="T96" fmla="*/ 16 w 499"/>
              <a:gd name="T97" fmla="*/ 138 h 288"/>
              <a:gd name="T98" fmla="*/ 20 w 499"/>
              <a:gd name="T99" fmla="*/ 146 h 288"/>
              <a:gd name="T100" fmla="*/ 34 w 499"/>
              <a:gd name="T101" fmla="*/ 170 h 288"/>
              <a:gd name="T102" fmla="*/ 64 w 499"/>
              <a:gd name="T103" fmla="*/ 200 h 288"/>
              <a:gd name="T104" fmla="*/ 162 w 499"/>
              <a:gd name="T105" fmla="*/ 218 h 288"/>
              <a:gd name="T106" fmla="*/ 182 w 499"/>
              <a:gd name="T107" fmla="*/ 243 h 288"/>
              <a:gd name="T108" fmla="*/ 207 w 499"/>
              <a:gd name="T109" fmla="*/ 243 h 288"/>
              <a:gd name="T110" fmla="*/ 222 w 499"/>
              <a:gd name="T111" fmla="*/ 275 h 288"/>
              <a:gd name="T112" fmla="*/ 236 w 499"/>
              <a:gd name="T113" fmla="*/ 275 h 288"/>
              <a:gd name="T114" fmla="*/ 242 w 499"/>
              <a:gd name="T115" fmla="*/ 253 h 288"/>
              <a:gd name="T116" fmla="*/ 257 w 499"/>
              <a:gd name="T117" fmla="*/ 236 h 288"/>
              <a:gd name="T118" fmla="*/ 288 w 499"/>
              <a:gd name="T119" fmla="*/ 24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9" h="288">
                <a:moveTo>
                  <a:pt x="363" y="82"/>
                </a:moveTo>
                <a:cubicBezTo>
                  <a:pt x="367" y="81"/>
                  <a:pt x="363" y="87"/>
                  <a:pt x="362" y="87"/>
                </a:cubicBezTo>
                <a:cubicBezTo>
                  <a:pt x="360" y="88"/>
                  <a:pt x="362" y="82"/>
                  <a:pt x="363" y="82"/>
                </a:cubicBezTo>
                <a:close/>
                <a:moveTo>
                  <a:pt x="22" y="9"/>
                </a:moveTo>
                <a:cubicBezTo>
                  <a:pt x="22" y="10"/>
                  <a:pt x="23" y="10"/>
                  <a:pt x="23" y="11"/>
                </a:cubicBezTo>
                <a:cubicBezTo>
                  <a:pt x="23" y="12"/>
                  <a:pt x="21" y="14"/>
                  <a:pt x="21" y="14"/>
                </a:cubicBezTo>
                <a:cubicBezTo>
                  <a:pt x="21" y="15"/>
                  <a:pt x="22" y="19"/>
                  <a:pt x="22" y="19"/>
                </a:cubicBezTo>
                <a:cubicBezTo>
                  <a:pt x="20" y="19"/>
                  <a:pt x="21" y="18"/>
                  <a:pt x="20" y="18"/>
                </a:cubicBezTo>
                <a:cubicBezTo>
                  <a:pt x="20" y="18"/>
                  <a:pt x="20" y="17"/>
                  <a:pt x="20" y="16"/>
                </a:cubicBezTo>
                <a:cubicBezTo>
                  <a:pt x="20" y="16"/>
                  <a:pt x="16" y="11"/>
                  <a:pt x="20" y="12"/>
                </a:cubicBezTo>
                <a:cubicBezTo>
                  <a:pt x="20" y="12"/>
                  <a:pt x="20" y="14"/>
                  <a:pt x="20" y="13"/>
                </a:cubicBezTo>
                <a:cubicBezTo>
                  <a:pt x="21" y="11"/>
                  <a:pt x="20" y="11"/>
                  <a:pt x="20" y="11"/>
                </a:cubicBezTo>
                <a:cubicBezTo>
                  <a:pt x="20" y="11"/>
                  <a:pt x="20" y="11"/>
                  <a:pt x="22" y="10"/>
                </a:cubicBezTo>
                <a:lnTo>
                  <a:pt x="22" y="9"/>
                </a:lnTo>
                <a:close/>
                <a:moveTo>
                  <a:pt x="20" y="22"/>
                </a:moveTo>
                <a:cubicBezTo>
                  <a:pt x="19" y="22"/>
                  <a:pt x="20" y="23"/>
                  <a:pt x="20" y="23"/>
                </a:cubicBezTo>
                <a:cubicBezTo>
                  <a:pt x="20" y="24"/>
                  <a:pt x="19" y="24"/>
                  <a:pt x="18" y="25"/>
                </a:cubicBezTo>
                <a:cubicBezTo>
                  <a:pt x="17" y="25"/>
                  <a:pt x="17" y="26"/>
                  <a:pt x="17" y="27"/>
                </a:cubicBezTo>
                <a:cubicBezTo>
                  <a:pt x="16" y="26"/>
                  <a:pt x="15" y="26"/>
                  <a:pt x="16" y="25"/>
                </a:cubicBezTo>
                <a:cubicBezTo>
                  <a:pt x="17" y="24"/>
                  <a:pt x="18" y="23"/>
                  <a:pt x="20" y="22"/>
                </a:cubicBezTo>
                <a:close/>
                <a:moveTo>
                  <a:pt x="446" y="57"/>
                </a:moveTo>
                <a:cubicBezTo>
                  <a:pt x="446" y="58"/>
                  <a:pt x="447" y="60"/>
                  <a:pt x="446" y="63"/>
                </a:cubicBezTo>
                <a:cubicBezTo>
                  <a:pt x="445" y="63"/>
                  <a:pt x="445" y="63"/>
                  <a:pt x="445" y="63"/>
                </a:cubicBezTo>
                <a:cubicBezTo>
                  <a:pt x="445" y="62"/>
                  <a:pt x="445" y="60"/>
                  <a:pt x="445" y="59"/>
                </a:cubicBezTo>
                <a:lnTo>
                  <a:pt x="446" y="57"/>
                </a:lnTo>
                <a:close/>
                <a:moveTo>
                  <a:pt x="103" y="91"/>
                </a:moveTo>
                <a:cubicBezTo>
                  <a:pt x="105" y="96"/>
                  <a:pt x="104" y="95"/>
                  <a:pt x="109" y="93"/>
                </a:cubicBezTo>
                <a:cubicBezTo>
                  <a:pt x="108" y="95"/>
                  <a:pt x="108" y="95"/>
                  <a:pt x="109" y="96"/>
                </a:cubicBezTo>
                <a:cubicBezTo>
                  <a:pt x="109" y="96"/>
                  <a:pt x="109" y="97"/>
                  <a:pt x="110" y="97"/>
                </a:cubicBezTo>
                <a:cubicBezTo>
                  <a:pt x="111" y="97"/>
                  <a:pt x="109" y="100"/>
                  <a:pt x="109" y="100"/>
                </a:cubicBezTo>
                <a:cubicBezTo>
                  <a:pt x="109" y="100"/>
                  <a:pt x="107" y="101"/>
                  <a:pt x="107" y="101"/>
                </a:cubicBezTo>
                <a:cubicBezTo>
                  <a:pt x="105" y="99"/>
                  <a:pt x="101" y="95"/>
                  <a:pt x="101" y="92"/>
                </a:cubicBezTo>
                <a:lnTo>
                  <a:pt x="103" y="91"/>
                </a:lnTo>
                <a:close/>
                <a:moveTo>
                  <a:pt x="459" y="102"/>
                </a:moveTo>
                <a:cubicBezTo>
                  <a:pt x="456" y="104"/>
                  <a:pt x="456" y="104"/>
                  <a:pt x="456" y="104"/>
                </a:cubicBezTo>
                <a:cubicBezTo>
                  <a:pt x="454" y="104"/>
                  <a:pt x="452" y="102"/>
                  <a:pt x="449" y="103"/>
                </a:cubicBezTo>
                <a:cubicBezTo>
                  <a:pt x="449" y="103"/>
                  <a:pt x="447" y="105"/>
                  <a:pt x="446" y="105"/>
                </a:cubicBezTo>
                <a:cubicBezTo>
                  <a:pt x="445" y="106"/>
                  <a:pt x="444" y="105"/>
                  <a:pt x="443" y="106"/>
                </a:cubicBezTo>
                <a:cubicBezTo>
                  <a:pt x="443" y="106"/>
                  <a:pt x="443" y="108"/>
                  <a:pt x="442" y="108"/>
                </a:cubicBezTo>
                <a:cubicBezTo>
                  <a:pt x="444" y="108"/>
                  <a:pt x="446" y="109"/>
                  <a:pt x="447" y="108"/>
                </a:cubicBezTo>
                <a:cubicBezTo>
                  <a:pt x="448" y="108"/>
                  <a:pt x="450" y="107"/>
                  <a:pt x="451" y="106"/>
                </a:cubicBezTo>
                <a:cubicBezTo>
                  <a:pt x="453" y="106"/>
                  <a:pt x="454" y="108"/>
                  <a:pt x="456" y="107"/>
                </a:cubicBezTo>
                <a:cubicBezTo>
                  <a:pt x="457" y="107"/>
                  <a:pt x="457" y="105"/>
                  <a:pt x="457" y="104"/>
                </a:cubicBezTo>
                <a:cubicBezTo>
                  <a:pt x="457" y="104"/>
                  <a:pt x="461" y="102"/>
                  <a:pt x="459" y="102"/>
                </a:cubicBezTo>
                <a:close/>
                <a:moveTo>
                  <a:pt x="287" y="233"/>
                </a:moveTo>
                <a:cubicBezTo>
                  <a:pt x="288" y="233"/>
                  <a:pt x="288" y="235"/>
                  <a:pt x="287" y="235"/>
                </a:cubicBezTo>
                <a:cubicBezTo>
                  <a:pt x="287" y="235"/>
                  <a:pt x="286" y="232"/>
                  <a:pt x="287" y="233"/>
                </a:cubicBezTo>
                <a:close/>
                <a:moveTo>
                  <a:pt x="299" y="239"/>
                </a:moveTo>
                <a:cubicBezTo>
                  <a:pt x="299" y="239"/>
                  <a:pt x="298" y="240"/>
                  <a:pt x="298" y="240"/>
                </a:cubicBezTo>
                <a:cubicBezTo>
                  <a:pt x="298" y="240"/>
                  <a:pt x="298" y="242"/>
                  <a:pt x="299" y="242"/>
                </a:cubicBezTo>
                <a:cubicBezTo>
                  <a:pt x="299" y="243"/>
                  <a:pt x="299" y="243"/>
                  <a:pt x="299" y="243"/>
                </a:cubicBezTo>
                <a:cubicBezTo>
                  <a:pt x="300" y="242"/>
                  <a:pt x="300" y="244"/>
                  <a:pt x="301" y="243"/>
                </a:cubicBezTo>
                <a:cubicBezTo>
                  <a:pt x="303" y="243"/>
                  <a:pt x="301" y="239"/>
                  <a:pt x="301" y="239"/>
                </a:cubicBezTo>
                <a:cubicBezTo>
                  <a:pt x="301" y="239"/>
                  <a:pt x="299" y="239"/>
                  <a:pt x="299" y="239"/>
                </a:cubicBezTo>
                <a:close/>
                <a:moveTo>
                  <a:pt x="331" y="45"/>
                </a:moveTo>
                <a:cubicBezTo>
                  <a:pt x="331" y="45"/>
                  <a:pt x="331" y="47"/>
                  <a:pt x="331" y="47"/>
                </a:cubicBezTo>
                <a:cubicBezTo>
                  <a:pt x="334" y="46"/>
                  <a:pt x="332" y="45"/>
                  <a:pt x="332" y="45"/>
                </a:cubicBezTo>
                <a:cubicBezTo>
                  <a:pt x="331" y="45"/>
                  <a:pt x="333" y="44"/>
                  <a:pt x="331" y="45"/>
                </a:cubicBezTo>
                <a:close/>
                <a:moveTo>
                  <a:pt x="475" y="91"/>
                </a:moveTo>
                <a:cubicBezTo>
                  <a:pt x="475" y="91"/>
                  <a:pt x="472" y="94"/>
                  <a:pt x="475" y="93"/>
                </a:cubicBezTo>
                <a:cubicBezTo>
                  <a:pt x="476" y="93"/>
                  <a:pt x="478" y="90"/>
                  <a:pt x="475" y="91"/>
                </a:cubicBezTo>
                <a:close/>
                <a:moveTo>
                  <a:pt x="425" y="143"/>
                </a:moveTo>
                <a:cubicBezTo>
                  <a:pt x="425" y="143"/>
                  <a:pt x="425" y="145"/>
                  <a:pt x="425" y="146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6" y="145"/>
                  <a:pt x="425" y="142"/>
                  <a:pt x="425" y="143"/>
                </a:cubicBezTo>
                <a:close/>
                <a:moveTo>
                  <a:pt x="415" y="180"/>
                </a:moveTo>
                <a:cubicBezTo>
                  <a:pt x="413" y="180"/>
                  <a:pt x="415" y="181"/>
                  <a:pt x="416" y="181"/>
                </a:cubicBezTo>
                <a:cubicBezTo>
                  <a:pt x="416" y="181"/>
                  <a:pt x="417" y="179"/>
                  <a:pt x="415" y="180"/>
                </a:cubicBezTo>
                <a:close/>
                <a:moveTo>
                  <a:pt x="290" y="237"/>
                </a:moveTo>
                <a:cubicBezTo>
                  <a:pt x="290" y="238"/>
                  <a:pt x="290" y="238"/>
                  <a:pt x="290" y="238"/>
                </a:cubicBezTo>
                <a:cubicBezTo>
                  <a:pt x="287" y="239"/>
                  <a:pt x="289" y="237"/>
                  <a:pt x="290" y="237"/>
                </a:cubicBezTo>
                <a:close/>
                <a:moveTo>
                  <a:pt x="288" y="242"/>
                </a:moveTo>
                <a:cubicBezTo>
                  <a:pt x="290" y="243"/>
                  <a:pt x="292" y="242"/>
                  <a:pt x="294" y="243"/>
                </a:cubicBezTo>
                <a:cubicBezTo>
                  <a:pt x="294" y="243"/>
                  <a:pt x="294" y="241"/>
                  <a:pt x="294" y="241"/>
                </a:cubicBezTo>
                <a:cubicBezTo>
                  <a:pt x="296" y="241"/>
                  <a:pt x="295" y="242"/>
                  <a:pt x="297" y="242"/>
                </a:cubicBezTo>
                <a:cubicBezTo>
                  <a:pt x="296" y="237"/>
                  <a:pt x="296" y="240"/>
                  <a:pt x="298" y="235"/>
                </a:cubicBezTo>
                <a:cubicBezTo>
                  <a:pt x="299" y="236"/>
                  <a:pt x="303" y="237"/>
                  <a:pt x="304" y="238"/>
                </a:cubicBezTo>
                <a:cubicBezTo>
                  <a:pt x="304" y="239"/>
                  <a:pt x="303" y="239"/>
                  <a:pt x="304" y="240"/>
                </a:cubicBezTo>
                <a:cubicBezTo>
                  <a:pt x="304" y="241"/>
                  <a:pt x="304" y="241"/>
                  <a:pt x="304" y="241"/>
                </a:cubicBezTo>
                <a:cubicBezTo>
                  <a:pt x="305" y="241"/>
                  <a:pt x="307" y="240"/>
                  <a:pt x="308" y="241"/>
                </a:cubicBezTo>
                <a:cubicBezTo>
                  <a:pt x="308" y="241"/>
                  <a:pt x="307" y="243"/>
                  <a:pt x="308" y="243"/>
                </a:cubicBezTo>
                <a:cubicBezTo>
                  <a:pt x="308" y="244"/>
                  <a:pt x="309" y="243"/>
                  <a:pt x="310" y="243"/>
                </a:cubicBezTo>
                <a:cubicBezTo>
                  <a:pt x="310" y="239"/>
                  <a:pt x="310" y="239"/>
                  <a:pt x="310" y="239"/>
                </a:cubicBezTo>
                <a:cubicBezTo>
                  <a:pt x="309" y="239"/>
                  <a:pt x="308" y="240"/>
                  <a:pt x="307" y="239"/>
                </a:cubicBezTo>
                <a:cubicBezTo>
                  <a:pt x="306" y="239"/>
                  <a:pt x="306" y="236"/>
                  <a:pt x="307" y="237"/>
                </a:cubicBezTo>
                <a:cubicBezTo>
                  <a:pt x="308" y="236"/>
                  <a:pt x="308" y="236"/>
                  <a:pt x="310" y="235"/>
                </a:cubicBezTo>
                <a:cubicBezTo>
                  <a:pt x="310" y="234"/>
                  <a:pt x="310" y="234"/>
                  <a:pt x="310" y="234"/>
                </a:cubicBezTo>
                <a:cubicBezTo>
                  <a:pt x="309" y="234"/>
                  <a:pt x="308" y="233"/>
                  <a:pt x="308" y="233"/>
                </a:cubicBezTo>
                <a:cubicBezTo>
                  <a:pt x="308" y="233"/>
                  <a:pt x="307" y="234"/>
                  <a:pt x="306" y="234"/>
                </a:cubicBezTo>
                <a:cubicBezTo>
                  <a:pt x="305" y="231"/>
                  <a:pt x="305" y="231"/>
                  <a:pt x="305" y="231"/>
                </a:cubicBezTo>
                <a:cubicBezTo>
                  <a:pt x="303" y="231"/>
                  <a:pt x="302" y="232"/>
                  <a:pt x="302" y="232"/>
                </a:cubicBezTo>
                <a:cubicBezTo>
                  <a:pt x="302" y="231"/>
                  <a:pt x="302" y="231"/>
                  <a:pt x="302" y="231"/>
                </a:cubicBezTo>
                <a:cubicBezTo>
                  <a:pt x="300" y="230"/>
                  <a:pt x="300" y="231"/>
                  <a:pt x="300" y="230"/>
                </a:cubicBezTo>
                <a:cubicBezTo>
                  <a:pt x="300" y="230"/>
                  <a:pt x="301" y="229"/>
                  <a:pt x="300" y="229"/>
                </a:cubicBezTo>
                <a:cubicBezTo>
                  <a:pt x="302" y="229"/>
                  <a:pt x="304" y="230"/>
                  <a:pt x="306" y="229"/>
                </a:cubicBezTo>
                <a:cubicBezTo>
                  <a:pt x="306" y="229"/>
                  <a:pt x="307" y="227"/>
                  <a:pt x="307" y="227"/>
                </a:cubicBezTo>
                <a:cubicBezTo>
                  <a:pt x="307" y="227"/>
                  <a:pt x="310" y="226"/>
                  <a:pt x="310" y="226"/>
                </a:cubicBezTo>
                <a:cubicBezTo>
                  <a:pt x="313" y="226"/>
                  <a:pt x="314" y="228"/>
                  <a:pt x="316" y="229"/>
                </a:cubicBezTo>
                <a:cubicBezTo>
                  <a:pt x="316" y="228"/>
                  <a:pt x="317" y="228"/>
                  <a:pt x="318" y="228"/>
                </a:cubicBezTo>
                <a:cubicBezTo>
                  <a:pt x="318" y="228"/>
                  <a:pt x="318" y="226"/>
                  <a:pt x="318" y="225"/>
                </a:cubicBezTo>
                <a:cubicBezTo>
                  <a:pt x="319" y="225"/>
                  <a:pt x="319" y="225"/>
                  <a:pt x="319" y="225"/>
                </a:cubicBezTo>
                <a:cubicBezTo>
                  <a:pt x="320" y="227"/>
                  <a:pt x="320" y="228"/>
                  <a:pt x="320" y="229"/>
                </a:cubicBezTo>
                <a:cubicBezTo>
                  <a:pt x="321" y="229"/>
                  <a:pt x="322" y="230"/>
                  <a:pt x="323" y="229"/>
                </a:cubicBezTo>
                <a:cubicBezTo>
                  <a:pt x="326" y="225"/>
                  <a:pt x="326" y="225"/>
                  <a:pt x="326" y="225"/>
                </a:cubicBezTo>
                <a:cubicBezTo>
                  <a:pt x="326" y="225"/>
                  <a:pt x="327" y="227"/>
                  <a:pt x="327" y="227"/>
                </a:cubicBezTo>
                <a:cubicBezTo>
                  <a:pt x="326" y="228"/>
                  <a:pt x="329" y="228"/>
                  <a:pt x="329" y="228"/>
                </a:cubicBezTo>
                <a:cubicBezTo>
                  <a:pt x="330" y="226"/>
                  <a:pt x="330" y="226"/>
                  <a:pt x="330" y="226"/>
                </a:cubicBezTo>
                <a:cubicBezTo>
                  <a:pt x="331" y="226"/>
                  <a:pt x="331" y="227"/>
                  <a:pt x="332" y="226"/>
                </a:cubicBezTo>
                <a:cubicBezTo>
                  <a:pt x="333" y="227"/>
                  <a:pt x="333" y="227"/>
                  <a:pt x="334" y="227"/>
                </a:cubicBezTo>
                <a:cubicBezTo>
                  <a:pt x="334" y="228"/>
                  <a:pt x="333" y="228"/>
                  <a:pt x="333" y="229"/>
                </a:cubicBezTo>
                <a:cubicBezTo>
                  <a:pt x="333" y="230"/>
                  <a:pt x="335" y="230"/>
                  <a:pt x="335" y="231"/>
                </a:cubicBezTo>
                <a:cubicBezTo>
                  <a:pt x="336" y="231"/>
                  <a:pt x="339" y="231"/>
                  <a:pt x="340" y="231"/>
                </a:cubicBezTo>
                <a:cubicBezTo>
                  <a:pt x="341" y="232"/>
                  <a:pt x="340" y="233"/>
                  <a:pt x="341" y="234"/>
                </a:cubicBezTo>
                <a:cubicBezTo>
                  <a:pt x="342" y="235"/>
                  <a:pt x="347" y="237"/>
                  <a:pt x="349" y="237"/>
                </a:cubicBezTo>
                <a:cubicBezTo>
                  <a:pt x="350" y="236"/>
                  <a:pt x="351" y="233"/>
                  <a:pt x="352" y="233"/>
                </a:cubicBezTo>
                <a:cubicBezTo>
                  <a:pt x="353" y="232"/>
                  <a:pt x="354" y="233"/>
                  <a:pt x="355" y="233"/>
                </a:cubicBezTo>
                <a:cubicBezTo>
                  <a:pt x="356" y="234"/>
                  <a:pt x="357" y="234"/>
                  <a:pt x="357" y="235"/>
                </a:cubicBezTo>
                <a:cubicBezTo>
                  <a:pt x="358" y="237"/>
                  <a:pt x="358" y="239"/>
                  <a:pt x="359" y="240"/>
                </a:cubicBezTo>
                <a:cubicBezTo>
                  <a:pt x="359" y="241"/>
                  <a:pt x="362" y="241"/>
                  <a:pt x="363" y="242"/>
                </a:cubicBezTo>
                <a:cubicBezTo>
                  <a:pt x="363" y="243"/>
                  <a:pt x="364" y="250"/>
                  <a:pt x="363" y="251"/>
                </a:cubicBezTo>
                <a:cubicBezTo>
                  <a:pt x="362" y="253"/>
                  <a:pt x="362" y="253"/>
                  <a:pt x="362" y="253"/>
                </a:cubicBezTo>
                <a:cubicBezTo>
                  <a:pt x="362" y="256"/>
                  <a:pt x="363" y="258"/>
                  <a:pt x="363" y="259"/>
                </a:cubicBezTo>
                <a:cubicBezTo>
                  <a:pt x="364" y="258"/>
                  <a:pt x="365" y="257"/>
                  <a:pt x="365" y="256"/>
                </a:cubicBezTo>
                <a:cubicBezTo>
                  <a:pt x="366" y="256"/>
                  <a:pt x="368" y="256"/>
                  <a:pt x="368" y="256"/>
                </a:cubicBezTo>
                <a:cubicBezTo>
                  <a:pt x="367" y="261"/>
                  <a:pt x="366" y="261"/>
                  <a:pt x="365" y="267"/>
                </a:cubicBezTo>
                <a:cubicBezTo>
                  <a:pt x="366" y="267"/>
                  <a:pt x="370" y="269"/>
                  <a:pt x="371" y="270"/>
                </a:cubicBezTo>
                <a:cubicBezTo>
                  <a:pt x="372" y="271"/>
                  <a:pt x="372" y="276"/>
                  <a:pt x="373" y="278"/>
                </a:cubicBezTo>
                <a:cubicBezTo>
                  <a:pt x="373" y="278"/>
                  <a:pt x="374" y="279"/>
                  <a:pt x="375" y="279"/>
                </a:cubicBezTo>
                <a:cubicBezTo>
                  <a:pt x="375" y="281"/>
                  <a:pt x="375" y="282"/>
                  <a:pt x="376" y="283"/>
                </a:cubicBezTo>
                <a:cubicBezTo>
                  <a:pt x="377" y="284"/>
                  <a:pt x="377" y="283"/>
                  <a:pt x="378" y="284"/>
                </a:cubicBezTo>
                <a:cubicBezTo>
                  <a:pt x="379" y="285"/>
                  <a:pt x="379" y="287"/>
                  <a:pt x="380" y="287"/>
                </a:cubicBezTo>
                <a:cubicBezTo>
                  <a:pt x="381" y="288"/>
                  <a:pt x="381" y="287"/>
                  <a:pt x="382" y="287"/>
                </a:cubicBezTo>
                <a:cubicBezTo>
                  <a:pt x="382" y="286"/>
                  <a:pt x="382" y="286"/>
                  <a:pt x="383" y="285"/>
                </a:cubicBezTo>
                <a:cubicBezTo>
                  <a:pt x="382" y="285"/>
                  <a:pt x="382" y="284"/>
                  <a:pt x="382" y="283"/>
                </a:cubicBezTo>
                <a:cubicBezTo>
                  <a:pt x="383" y="282"/>
                  <a:pt x="383" y="282"/>
                  <a:pt x="383" y="282"/>
                </a:cubicBezTo>
                <a:cubicBezTo>
                  <a:pt x="383" y="281"/>
                  <a:pt x="384" y="280"/>
                  <a:pt x="385" y="279"/>
                </a:cubicBezTo>
                <a:cubicBezTo>
                  <a:pt x="385" y="278"/>
                  <a:pt x="384" y="275"/>
                  <a:pt x="385" y="273"/>
                </a:cubicBezTo>
                <a:cubicBezTo>
                  <a:pt x="386" y="270"/>
                  <a:pt x="386" y="270"/>
                  <a:pt x="386" y="270"/>
                </a:cubicBezTo>
                <a:cubicBezTo>
                  <a:pt x="385" y="270"/>
                  <a:pt x="386" y="267"/>
                  <a:pt x="385" y="266"/>
                </a:cubicBezTo>
                <a:cubicBezTo>
                  <a:pt x="384" y="265"/>
                  <a:pt x="384" y="265"/>
                  <a:pt x="384" y="265"/>
                </a:cubicBezTo>
                <a:cubicBezTo>
                  <a:pt x="383" y="263"/>
                  <a:pt x="384" y="261"/>
                  <a:pt x="383" y="259"/>
                </a:cubicBezTo>
                <a:cubicBezTo>
                  <a:pt x="383" y="258"/>
                  <a:pt x="381" y="256"/>
                  <a:pt x="381" y="255"/>
                </a:cubicBezTo>
                <a:cubicBezTo>
                  <a:pt x="380" y="254"/>
                  <a:pt x="382" y="254"/>
                  <a:pt x="381" y="252"/>
                </a:cubicBezTo>
                <a:cubicBezTo>
                  <a:pt x="381" y="251"/>
                  <a:pt x="379" y="250"/>
                  <a:pt x="379" y="249"/>
                </a:cubicBezTo>
                <a:cubicBezTo>
                  <a:pt x="379" y="249"/>
                  <a:pt x="379" y="246"/>
                  <a:pt x="379" y="246"/>
                </a:cubicBezTo>
                <a:cubicBezTo>
                  <a:pt x="379" y="244"/>
                  <a:pt x="376" y="241"/>
                  <a:pt x="376" y="239"/>
                </a:cubicBezTo>
                <a:cubicBezTo>
                  <a:pt x="375" y="236"/>
                  <a:pt x="377" y="233"/>
                  <a:pt x="375" y="231"/>
                </a:cubicBezTo>
                <a:cubicBezTo>
                  <a:pt x="375" y="230"/>
                  <a:pt x="373" y="230"/>
                  <a:pt x="373" y="229"/>
                </a:cubicBezTo>
                <a:cubicBezTo>
                  <a:pt x="373" y="228"/>
                  <a:pt x="373" y="228"/>
                  <a:pt x="373" y="228"/>
                </a:cubicBezTo>
                <a:cubicBezTo>
                  <a:pt x="373" y="228"/>
                  <a:pt x="375" y="227"/>
                  <a:pt x="375" y="226"/>
                </a:cubicBezTo>
                <a:cubicBezTo>
                  <a:pt x="376" y="224"/>
                  <a:pt x="374" y="223"/>
                  <a:pt x="375" y="221"/>
                </a:cubicBezTo>
                <a:cubicBezTo>
                  <a:pt x="376" y="221"/>
                  <a:pt x="376" y="221"/>
                  <a:pt x="376" y="221"/>
                </a:cubicBezTo>
                <a:cubicBezTo>
                  <a:pt x="376" y="219"/>
                  <a:pt x="378" y="212"/>
                  <a:pt x="377" y="214"/>
                </a:cubicBezTo>
                <a:cubicBezTo>
                  <a:pt x="377" y="212"/>
                  <a:pt x="377" y="212"/>
                  <a:pt x="377" y="212"/>
                </a:cubicBezTo>
                <a:cubicBezTo>
                  <a:pt x="381" y="210"/>
                  <a:pt x="381" y="210"/>
                  <a:pt x="381" y="210"/>
                </a:cubicBezTo>
                <a:cubicBezTo>
                  <a:pt x="380" y="208"/>
                  <a:pt x="380" y="208"/>
                  <a:pt x="380" y="208"/>
                </a:cubicBezTo>
                <a:cubicBezTo>
                  <a:pt x="381" y="207"/>
                  <a:pt x="382" y="208"/>
                  <a:pt x="383" y="207"/>
                </a:cubicBezTo>
                <a:cubicBezTo>
                  <a:pt x="384" y="206"/>
                  <a:pt x="384" y="204"/>
                  <a:pt x="385" y="203"/>
                </a:cubicBezTo>
                <a:cubicBezTo>
                  <a:pt x="386" y="202"/>
                  <a:pt x="386" y="204"/>
                  <a:pt x="388" y="203"/>
                </a:cubicBezTo>
                <a:cubicBezTo>
                  <a:pt x="388" y="203"/>
                  <a:pt x="391" y="200"/>
                  <a:pt x="391" y="200"/>
                </a:cubicBezTo>
                <a:cubicBezTo>
                  <a:pt x="391" y="200"/>
                  <a:pt x="390" y="198"/>
                  <a:pt x="391" y="198"/>
                </a:cubicBezTo>
                <a:cubicBezTo>
                  <a:pt x="391" y="198"/>
                  <a:pt x="393" y="199"/>
                  <a:pt x="393" y="198"/>
                </a:cubicBezTo>
                <a:cubicBezTo>
                  <a:pt x="393" y="198"/>
                  <a:pt x="395" y="193"/>
                  <a:pt x="395" y="193"/>
                </a:cubicBezTo>
                <a:cubicBezTo>
                  <a:pt x="396" y="193"/>
                  <a:pt x="395" y="194"/>
                  <a:pt x="397" y="194"/>
                </a:cubicBezTo>
                <a:cubicBezTo>
                  <a:pt x="398" y="193"/>
                  <a:pt x="399" y="191"/>
                  <a:pt x="400" y="191"/>
                </a:cubicBezTo>
                <a:cubicBezTo>
                  <a:pt x="401" y="190"/>
                  <a:pt x="403" y="191"/>
                  <a:pt x="404" y="190"/>
                </a:cubicBezTo>
                <a:cubicBezTo>
                  <a:pt x="409" y="185"/>
                  <a:pt x="409" y="185"/>
                  <a:pt x="409" y="185"/>
                </a:cubicBezTo>
                <a:cubicBezTo>
                  <a:pt x="409" y="184"/>
                  <a:pt x="408" y="183"/>
                  <a:pt x="409" y="183"/>
                </a:cubicBezTo>
                <a:cubicBezTo>
                  <a:pt x="409" y="182"/>
                  <a:pt x="412" y="181"/>
                  <a:pt x="413" y="181"/>
                </a:cubicBezTo>
                <a:cubicBezTo>
                  <a:pt x="412" y="179"/>
                  <a:pt x="411" y="178"/>
                  <a:pt x="411" y="176"/>
                </a:cubicBezTo>
                <a:cubicBezTo>
                  <a:pt x="412" y="176"/>
                  <a:pt x="413" y="177"/>
                  <a:pt x="414" y="176"/>
                </a:cubicBezTo>
                <a:cubicBezTo>
                  <a:pt x="414" y="175"/>
                  <a:pt x="414" y="175"/>
                  <a:pt x="414" y="175"/>
                </a:cubicBezTo>
                <a:cubicBezTo>
                  <a:pt x="415" y="175"/>
                  <a:pt x="415" y="175"/>
                  <a:pt x="415" y="175"/>
                </a:cubicBezTo>
                <a:cubicBezTo>
                  <a:pt x="414" y="174"/>
                  <a:pt x="414" y="172"/>
                  <a:pt x="413" y="171"/>
                </a:cubicBezTo>
                <a:cubicBezTo>
                  <a:pt x="414" y="171"/>
                  <a:pt x="416" y="170"/>
                  <a:pt x="417" y="170"/>
                </a:cubicBezTo>
                <a:cubicBezTo>
                  <a:pt x="417" y="172"/>
                  <a:pt x="417" y="172"/>
                  <a:pt x="417" y="172"/>
                </a:cubicBezTo>
                <a:cubicBezTo>
                  <a:pt x="418" y="172"/>
                  <a:pt x="419" y="172"/>
                  <a:pt x="420" y="172"/>
                </a:cubicBezTo>
                <a:cubicBezTo>
                  <a:pt x="420" y="172"/>
                  <a:pt x="425" y="167"/>
                  <a:pt x="421" y="170"/>
                </a:cubicBezTo>
                <a:cubicBezTo>
                  <a:pt x="420" y="170"/>
                  <a:pt x="421" y="168"/>
                  <a:pt x="421" y="168"/>
                </a:cubicBezTo>
                <a:cubicBezTo>
                  <a:pt x="415" y="166"/>
                  <a:pt x="415" y="166"/>
                  <a:pt x="415" y="166"/>
                </a:cubicBezTo>
                <a:cubicBezTo>
                  <a:pt x="415" y="166"/>
                  <a:pt x="415" y="164"/>
                  <a:pt x="415" y="164"/>
                </a:cubicBezTo>
                <a:cubicBezTo>
                  <a:pt x="417" y="164"/>
                  <a:pt x="419" y="164"/>
                  <a:pt x="420" y="163"/>
                </a:cubicBezTo>
                <a:cubicBezTo>
                  <a:pt x="420" y="163"/>
                  <a:pt x="420" y="161"/>
                  <a:pt x="421" y="161"/>
                </a:cubicBezTo>
                <a:cubicBezTo>
                  <a:pt x="420" y="160"/>
                  <a:pt x="419" y="161"/>
                  <a:pt x="419" y="159"/>
                </a:cubicBezTo>
                <a:cubicBezTo>
                  <a:pt x="419" y="159"/>
                  <a:pt x="420" y="158"/>
                  <a:pt x="420" y="157"/>
                </a:cubicBezTo>
                <a:cubicBezTo>
                  <a:pt x="414" y="154"/>
                  <a:pt x="414" y="154"/>
                  <a:pt x="414" y="154"/>
                </a:cubicBezTo>
                <a:cubicBezTo>
                  <a:pt x="414" y="154"/>
                  <a:pt x="414" y="153"/>
                  <a:pt x="414" y="152"/>
                </a:cubicBezTo>
                <a:cubicBezTo>
                  <a:pt x="414" y="152"/>
                  <a:pt x="412" y="151"/>
                  <a:pt x="412" y="150"/>
                </a:cubicBezTo>
                <a:cubicBezTo>
                  <a:pt x="414" y="150"/>
                  <a:pt x="415" y="150"/>
                  <a:pt x="417" y="150"/>
                </a:cubicBezTo>
                <a:cubicBezTo>
                  <a:pt x="416" y="148"/>
                  <a:pt x="415" y="146"/>
                  <a:pt x="413" y="144"/>
                </a:cubicBezTo>
                <a:cubicBezTo>
                  <a:pt x="414" y="144"/>
                  <a:pt x="415" y="144"/>
                  <a:pt x="415" y="144"/>
                </a:cubicBezTo>
                <a:cubicBezTo>
                  <a:pt x="415" y="143"/>
                  <a:pt x="415" y="143"/>
                  <a:pt x="415" y="143"/>
                </a:cubicBezTo>
                <a:cubicBezTo>
                  <a:pt x="414" y="142"/>
                  <a:pt x="412" y="141"/>
                  <a:pt x="411" y="140"/>
                </a:cubicBezTo>
                <a:cubicBezTo>
                  <a:pt x="412" y="139"/>
                  <a:pt x="411" y="139"/>
                  <a:pt x="413" y="138"/>
                </a:cubicBezTo>
                <a:cubicBezTo>
                  <a:pt x="412" y="138"/>
                  <a:pt x="412" y="134"/>
                  <a:pt x="412" y="134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15" y="129"/>
                  <a:pt x="415" y="127"/>
                  <a:pt x="415" y="123"/>
                </a:cubicBezTo>
                <a:cubicBezTo>
                  <a:pt x="416" y="123"/>
                  <a:pt x="416" y="123"/>
                  <a:pt x="418" y="122"/>
                </a:cubicBezTo>
                <a:cubicBezTo>
                  <a:pt x="419" y="121"/>
                  <a:pt x="419" y="121"/>
                  <a:pt x="419" y="121"/>
                </a:cubicBezTo>
                <a:cubicBezTo>
                  <a:pt x="419" y="121"/>
                  <a:pt x="421" y="122"/>
                  <a:pt x="422" y="122"/>
                </a:cubicBezTo>
                <a:cubicBezTo>
                  <a:pt x="423" y="120"/>
                  <a:pt x="422" y="120"/>
                  <a:pt x="423" y="119"/>
                </a:cubicBezTo>
                <a:cubicBezTo>
                  <a:pt x="423" y="119"/>
                  <a:pt x="424" y="121"/>
                  <a:pt x="424" y="122"/>
                </a:cubicBezTo>
                <a:cubicBezTo>
                  <a:pt x="422" y="123"/>
                  <a:pt x="420" y="125"/>
                  <a:pt x="419" y="127"/>
                </a:cubicBezTo>
                <a:cubicBezTo>
                  <a:pt x="420" y="129"/>
                  <a:pt x="420" y="129"/>
                  <a:pt x="420" y="129"/>
                </a:cubicBezTo>
                <a:cubicBezTo>
                  <a:pt x="419" y="130"/>
                  <a:pt x="417" y="131"/>
                  <a:pt x="417" y="132"/>
                </a:cubicBezTo>
                <a:cubicBezTo>
                  <a:pt x="416" y="133"/>
                  <a:pt x="417" y="134"/>
                  <a:pt x="418" y="134"/>
                </a:cubicBezTo>
                <a:cubicBezTo>
                  <a:pt x="419" y="135"/>
                  <a:pt x="417" y="135"/>
                  <a:pt x="417" y="135"/>
                </a:cubicBezTo>
                <a:cubicBezTo>
                  <a:pt x="417" y="136"/>
                  <a:pt x="417" y="140"/>
                  <a:pt x="418" y="140"/>
                </a:cubicBezTo>
                <a:cubicBezTo>
                  <a:pt x="418" y="141"/>
                  <a:pt x="418" y="141"/>
                  <a:pt x="418" y="141"/>
                </a:cubicBezTo>
                <a:cubicBezTo>
                  <a:pt x="420" y="140"/>
                  <a:pt x="420" y="140"/>
                  <a:pt x="423" y="140"/>
                </a:cubicBezTo>
                <a:cubicBezTo>
                  <a:pt x="423" y="140"/>
                  <a:pt x="422" y="143"/>
                  <a:pt x="423" y="144"/>
                </a:cubicBezTo>
                <a:cubicBezTo>
                  <a:pt x="424" y="143"/>
                  <a:pt x="426" y="142"/>
                  <a:pt x="428" y="142"/>
                </a:cubicBezTo>
                <a:cubicBezTo>
                  <a:pt x="428" y="140"/>
                  <a:pt x="428" y="140"/>
                  <a:pt x="428" y="140"/>
                </a:cubicBezTo>
                <a:cubicBezTo>
                  <a:pt x="428" y="140"/>
                  <a:pt x="427" y="140"/>
                  <a:pt x="427" y="138"/>
                </a:cubicBezTo>
                <a:cubicBezTo>
                  <a:pt x="427" y="138"/>
                  <a:pt x="428" y="138"/>
                  <a:pt x="428" y="137"/>
                </a:cubicBezTo>
                <a:cubicBezTo>
                  <a:pt x="429" y="138"/>
                  <a:pt x="429" y="135"/>
                  <a:pt x="429" y="134"/>
                </a:cubicBezTo>
                <a:cubicBezTo>
                  <a:pt x="428" y="134"/>
                  <a:pt x="428" y="134"/>
                  <a:pt x="428" y="134"/>
                </a:cubicBezTo>
                <a:cubicBezTo>
                  <a:pt x="428" y="133"/>
                  <a:pt x="430" y="131"/>
                  <a:pt x="429" y="130"/>
                </a:cubicBezTo>
                <a:cubicBezTo>
                  <a:pt x="428" y="130"/>
                  <a:pt x="428" y="130"/>
                  <a:pt x="428" y="130"/>
                </a:cubicBezTo>
                <a:cubicBezTo>
                  <a:pt x="428" y="129"/>
                  <a:pt x="426" y="127"/>
                  <a:pt x="426" y="126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6" y="125"/>
                  <a:pt x="427" y="123"/>
                  <a:pt x="427" y="123"/>
                </a:cubicBezTo>
                <a:cubicBezTo>
                  <a:pt x="428" y="123"/>
                  <a:pt x="430" y="125"/>
                  <a:pt x="431" y="126"/>
                </a:cubicBezTo>
                <a:cubicBezTo>
                  <a:pt x="432" y="126"/>
                  <a:pt x="433" y="125"/>
                  <a:pt x="434" y="126"/>
                </a:cubicBezTo>
                <a:cubicBezTo>
                  <a:pt x="436" y="124"/>
                  <a:pt x="436" y="121"/>
                  <a:pt x="438" y="119"/>
                </a:cubicBezTo>
                <a:cubicBezTo>
                  <a:pt x="440" y="120"/>
                  <a:pt x="440" y="120"/>
                  <a:pt x="440" y="120"/>
                </a:cubicBezTo>
                <a:cubicBezTo>
                  <a:pt x="440" y="119"/>
                  <a:pt x="441" y="117"/>
                  <a:pt x="441" y="116"/>
                </a:cubicBezTo>
                <a:cubicBezTo>
                  <a:pt x="442" y="115"/>
                  <a:pt x="441" y="109"/>
                  <a:pt x="441" y="109"/>
                </a:cubicBezTo>
                <a:cubicBezTo>
                  <a:pt x="441" y="109"/>
                  <a:pt x="440" y="109"/>
                  <a:pt x="439" y="109"/>
                </a:cubicBezTo>
                <a:cubicBezTo>
                  <a:pt x="439" y="109"/>
                  <a:pt x="439" y="107"/>
                  <a:pt x="439" y="107"/>
                </a:cubicBezTo>
                <a:cubicBezTo>
                  <a:pt x="440" y="107"/>
                  <a:pt x="440" y="107"/>
                  <a:pt x="440" y="107"/>
                </a:cubicBezTo>
                <a:cubicBezTo>
                  <a:pt x="440" y="106"/>
                  <a:pt x="440" y="106"/>
                  <a:pt x="440" y="106"/>
                </a:cubicBezTo>
                <a:cubicBezTo>
                  <a:pt x="441" y="105"/>
                  <a:pt x="445" y="101"/>
                  <a:pt x="446" y="101"/>
                </a:cubicBezTo>
                <a:cubicBezTo>
                  <a:pt x="446" y="100"/>
                  <a:pt x="446" y="100"/>
                  <a:pt x="446" y="100"/>
                </a:cubicBezTo>
                <a:cubicBezTo>
                  <a:pt x="446" y="99"/>
                  <a:pt x="448" y="100"/>
                  <a:pt x="448" y="100"/>
                </a:cubicBezTo>
                <a:cubicBezTo>
                  <a:pt x="449" y="100"/>
                  <a:pt x="449" y="98"/>
                  <a:pt x="450" y="98"/>
                </a:cubicBezTo>
                <a:cubicBezTo>
                  <a:pt x="450" y="98"/>
                  <a:pt x="452" y="99"/>
                  <a:pt x="453" y="99"/>
                </a:cubicBezTo>
                <a:cubicBezTo>
                  <a:pt x="454" y="98"/>
                  <a:pt x="454" y="96"/>
                  <a:pt x="454" y="96"/>
                </a:cubicBezTo>
                <a:cubicBezTo>
                  <a:pt x="456" y="95"/>
                  <a:pt x="458" y="96"/>
                  <a:pt x="460" y="96"/>
                </a:cubicBezTo>
                <a:cubicBezTo>
                  <a:pt x="460" y="97"/>
                  <a:pt x="460" y="97"/>
                  <a:pt x="460" y="97"/>
                </a:cubicBezTo>
                <a:cubicBezTo>
                  <a:pt x="461" y="98"/>
                  <a:pt x="462" y="96"/>
                  <a:pt x="462" y="97"/>
                </a:cubicBezTo>
                <a:cubicBezTo>
                  <a:pt x="461" y="96"/>
                  <a:pt x="462" y="93"/>
                  <a:pt x="462" y="91"/>
                </a:cubicBezTo>
                <a:cubicBezTo>
                  <a:pt x="463" y="92"/>
                  <a:pt x="465" y="91"/>
                  <a:pt x="466" y="92"/>
                </a:cubicBezTo>
                <a:cubicBezTo>
                  <a:pt x="466" y="92"/>
                  <a:pt x="466" y="94"/>
                  <a:pt x="466" y="94"/>
                </a:cubicBezTo>
                <a:cubicBezTo>
                  <a:pt x="466" y="94"/>
                  <a:pt x="467" y="95"/>
                  <a:pt x="468" y="95"/>
                </a:cubicBezTo>
                <a:cubicBezTo>
                  <a:pt x="469" y="94"/>
                  <a:pt x="470" y="93"/>
                  <a:pt x="470" y="93"/>
                </a:cubicBezTo>
                <a:cubicBezTo>
                  <a:pt x="470" y="92"/>
                  <a:pt x="472" y="93"/>
                  <a:pt x="472" y="93"/>
                </a:cubicBezTo>
                <a:cubicBezTo>
                  <a:pt x="472" y="92"/>
                  <a:pt x="472" y="91"/>
                  <a:pt x="471" y="91"/>
                </a:cubicBezTo>
                <a:cubicBezTo>
                  <a:pt x="470" y="90"/>
                  <a:pt x="466" y="89"/>
                  <a:pt x="466" y="88"/>
                </a:cubicBezTo>
                <a:cubicBezTo>
                  <a:pt x="465" y="87"/>
                  <a:pt x="466" y="87"/>
                  <a:pt x="466" y="86"/>
                </a:cubicBezTo>
                <a:cubicBezTo>
                  <a:pt x="467" y="85"/>
                  <a:pt x="468" y="85"/>
                  <a:pt x="470" y="85"/>
                </a:cubicBezTo>
                <a:cubicBezTo>
                  <a:pt x="467" y="79"/>
                  <a:pt x="469" y="80"/>
                  <a:pt x="473" y="76"/>
                </a:cubicBezTo>
                <a:cubicBezTo>
                  <a:pt x="473" y="75"/>
                  <a:pt x="473" y="75"/>
                  <a:pt x="473" y="75"/>
                </a:cubicBezTo>
                <a:cubicBezTo>
                  <a:pt x="472" y="75"/>
                  <a:pt x="472" y="75"/>
                  <a:pt x="472" y="75"/>
                </a:cubicBezTo>
                <a:cubicBezTo>
                  <a:pt x="473" y="73"/>
                  <a:pt x="473" y="71"/>
                  <a:pt x="474" y="69"/>
                </a:cubicBezTo>
                <a:cubicBezTo>
                  <a:pt x="475" y="70"/>
                  <a:pt x="475" y="70"/>
                  <a:pt x="476" y="70"/>
                </a:cubicBezTo>
                <a:cubicBezTo>
                  <a:pt x="475" y="72"/>
                  <a:pt x="478" y="69"/>
                  <a:pt x="478" y="69"/>
                </a:cubicBezTo>
                <a:cubicBezTo>
                  <a:pt x="480" y="69"/>
                  <a:pt x="478" y="70"/>
                  <a:pt x="479" y="71"/>
                </a:cubicBezTo>
                <a:cubicBezTo>
                  <a:pt x="480" y="71"/>
                  <a:pt x="480" y="71"/>
                  <a:pt x="480" y="71"/>
                </a:cubicBezTo>
                <a:cubicBezTo>
                  <a:pt x="480" y="70"/>
                  <a:pt x="480" y="69"/>
                  <a:pt x="480" y="69"/>
                </a:cubicBezTo>
                <a:cubicBezTo>
                  <a:pt x="481" y="68"/>
                  <a:pt x="482" y="70"/>
                  <a:pt x="484" y="69"/>
                </a:cubicBezTo>
                <a:cubicBezTo>
                  <a:pt x="484" y="66"/>
                  <a:pt x="484" y="65"/>
                  <a:pt x="486" y="62"/>
                </a:cubicBezTo>
                <a:cubicBezTo>
                  <a:pt x="486" y="63"/>
                  <a:pt x="487" y="65"/>
                  <a:pt x="487" y="66"/>
                </a:cubicBezTo>
                <a:cubicBezTo>
                  <a:pt x="489" y="65"/>
                  <a:pt x="489" y="65"/>
                  <a:pt x="489" y="65"/>
                </a:cubicBezTo>
                <a:cubicBezTo>
                  <a:pt x="489" y="65"/>
                  <a:pt x="489" y="63"/>
                  <a:pt x="489" y="63"/>
                </a:cubicBezTo>
                <a:cubicBezTo>
                  <a:pt x="490" y="63"/>
                  <a:pt x="491" y="65"/>
                  <a:pt x="492" y="65"/>
                </a:cubicBezTo>
                <a:cubicBezTo>
                  <a:pt x="493" y="66"/>
                  <a:pt x="493" y="64"/>
                  <a:pt x="494" y="65"/>
                </a:cubicBezTo>
                <a:cubicBezTo>
                  <a:pt x="495" y="64"/>
                  <a:pt x="495" y="63"/>
                  <a:pt x="496" y="62"/>
                </a:cubicBezTo>
                <a:cubicBezTo>
                  <a:pt x="497" y="61"/>
                  <a:pt x="498" y="61"/>
                  <a:pt x="499" y="61"/>
                </a:cubicBezTo>
                <a:cubicBezTo>
                  <a:pt x="498" y="58"/>
                  <a:pt x="498" y="57"/>
                  <a:pt x="498" y="54"/>
                </a:cubicBezTo>
                <a:cubicBezTo>
                  <a:pt x="498" y="54"/>
                  <a:pt x="497" y="54"/>
                  <a:pt x="497" y="54"/>
                </a:cubicBezTo>
                <a:cubicBezTo>
                  <a:pt x="497" y="53"/>
                  <a:pt x="498" y="53"/>
                  <a:pt x="498" y="53"/>
                </a:cubicBezTo>
                <a:cubicBezTo>
                  <a:pt x="498" y="53"/>
                  <a:pt x="497" y="52"/>
                  <a:pt x="496" y="52"/>
                </a:cubicBezTo>
                <a:cubicBezTo>
                  <a:pt x="495" y="52"/>
                  <a:pt x="496" y="50"/>
                  <a:pt x="496" y="47"/>
                </a:cubicBezTo>
                <a:cubicBezTo>
                  <a:pt x="496" y="45"/>
                  <a:pt x="492" y="46"/>
                  <a:pt x="492" y="46"/>
                </a:cubicBezTo>
                <a:cubicBezTo>
                  <a:pt x="492" y="46"/>
                  <a:pt x="492" y="39"/>
                  <a:pt x="492" y="34"/>
                </a:cubicBezTo>
                <a:cubicBezTo>
                  <a:pt x="493" y="29"/>
                  <a:pt x="490" y="28"/>
                  <a:pt x="486" y="27"/>
                </a:cubicBezTo>
                <a:cubicBezTo>
                  <a:pt x="483" y="26"/>
                  <a:pt x="482" y="33"/>
                  <a:pt x="482" y="29"/>
                </a:cubicBezTo>
                <a:cubicBezTo>
                  <a:pt x="481" y="25"/>
                  <a:pt x="479" y="28"/>
                  <a:pt x="479" y="28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6" y="33"/>
                  <a:pt x="473" y="38"/>
                  <a:pt x="474" y="40"/>
                </a:cubicBezTo>
                <a:cubicBezTo>
                  <a:pt x="474" y="41"/>
                  <a:pt x="468" y="47"/>
                  <a:pt x="466" y="47"/>
                </a:cubicBezTo>
                <a:cubicBezTo>
                  <a:pt x="464" y="48"/>
                  <a:pt x="463" y="51"/>
                  <a:pt x="463" y="51"/>
                </a:cubicBezTo>
                <a:cubicBezTo>
                  <a:pt x="463" y="51"/>
                  <a:pt x="441" y="54"/>
                  <a:pt x="438" y="54"/>
                </a:cubicBezTo>
                <a:cubicBezTo>
                  <a:pt x="436" y="53"/>
                  <a:pt x="436" y="52"/>
                  <a:pt x="429" y="56"/>
                </a:cubicBezTo>
                <a:cubicBezTo>
                  <a:pt x="422" y="60"/>
                  <a:pt x="421" y="62"/>
                  <a:pt x="421" y="62"/>
                </a:cubicBezTo>
                <a:cubicBezTo>
                  <a:pt x="421" y="62"/>
                  <a:pt x="421" y="63"/>
                  <a:pt x="421" y="63"/>
                </a:cubicBezTo>
                <a:cubicBezTo>
                  <a:pt x="424" y="60"/>
                  <a:pt x="424" y="60"/>
                  <a:pt x="424" y="60"/>
                </a:cubicBezTo>
                <a:cubicBezTo>
                  <a:pt x="423" y="61"/>
                  <a:pt x="424" y="63"/>
                  <a:pt x="423" y="65"/>
                </a:cubicBezTo>
                <a:cubicBezTo>
                  <a:pt x="423" y="65"/>
                  <a:pt x="421" y="65"/>
                  <a:pt x="421" y="66"/>
                </a:cubicBezTo>
                <a:cubicBezTo>
                  <a:pt x="420" y="67"/>
                  <a:pt x="422" y="67"/>
                  <a:pt x="421" y="69"/>
                </a:cubicBezTo>
                <a:cubicBezTo>
                  <a:pt x="421" y="69"/>
                  <a:pt x="419" y="70"/>
                  <a:pt x="419" y="71"/>
                </a:cubicBezTo>
                <a:cubicBezTo>
                  <a:pt x="420" y="71"/>
                  <a:pt x="419" y="73"/>
                  <a:pt x="419" y="74"/>
                </a:cubicBezTo>
                <a:cubicBezTo>
                  <a:pt x="417" y="74"/>
                  <a:pt x="415" y="74"/>
                  <a:pt x="414" y="75"/>
                </a:cubicBezTo>
                <a:cubicBezTo>
                  <a:pt x="414" y="75"/>
                  <a:pt x="413" y="76"/>
                  <a:pt x="413" y="77"/>
                </a:cubicBezTo>
                <a:cubicBezTo>
                  <a:pt x="411" y="77"/>
                  <a:pt x="410" y="76"/>
                  <a:pt x="408" y="76"/>
                </a:cubicBezTo>
                <a:cubicBezTo>
                  <a:pt x="407" y="77"/>
                  <a:pt x="407" y="77"/>
                  <a:pt x="407" y="77"/>
                </a:cubicBezTo>
                <a:cubicBezTo>
                  <a:pt x="402" y="76"/>
                  <a:pt x="399" y="77"/>
                  <a:pt x="394" y="77"/>
                </a:cubicBezTo>
                <a:cubicBezTo>
                  <a:pt x="394" y="78"/>
                  <a:pt x="393" y="77"/>
                  <a:pt x="393" y="79"/>
                </a:cubicBezTo>
                <a:cubicBezTo>
                  <a:pt x="393" y="79"/>
                  <a:pt x="395" y="80"/>
                  <a:pt x="395" y="81"/>
                </a:cubicBezTo>
                <a:cubicBezTo>
                  <a:pt x="393" y="83"/>
                  <a:pt x="391" y="87"/>
                  <a:pt x="388" y="89"/>
                </a:cubicBezTo>
                <a:cubicBezTo>
                  <a:pt x="386" y="89"/>
                  <a:pt x="385" y="88"/>
                  <a:pt x="384" y="89"/>
                </a:cubicBezTo>
                <a:cubicBezTo>
                  <a:pt x="383" y="90"/>
                  <a:pt x="382" y="92"/>
                  <a:pt x="381" y="92"/>
                </a:cubicBezTo>
                <a:cubicBezTo>
                  <a:pt x="378" y="93"/>
                  <a:pt x="376" y="92"/>
                  <a:pt x="374" y="93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6"/>
                  <a:pt x="369" y="99"/>
                  <a:pt x="366" y="99"/>
                </a:cubicBezTo>
                <a:cubicBezTo>
                  <a:pt x="361" y="100"/>
                  <a:pt x="358" y="97"/>
                  <a:pt x="362" y="98"/>
                </a:cubicBezTo>
                <a:cubicBezTo>
                  <a:pt x="362" y="97"/>
                  <a:pt x="362" y="97"/>
                  <a:pt x="362" y="97"/>
                </a:cubicBezTo>
                <a:cubicBezTo>
                  <a:pt x="362" y="96"/>
                  <a:pt x="360" y="97"/>
                  <a:pt x="360" y="97"/>
                </a:cubicBezTo>
                <a:cubicBezTo>
                  <a:pt x="360" y="96"/>
                  <a:pt x="360" y="95"/>
                  <a:pt x="359" y="95"/>
                </a:cubicBezTo>
                <a:cubicBezTo>
                  <a:pt x="359" y="94"/>
                  <a:pt x="356" y="95"/>
                  <a:pt x="357" y="95"/>
                </a:cubicBezTo>
                <a:cubicBezTo>
                  <a:pt x="356" y="93"/>
                  <a:pt x="356" y="93"/>
                  <a:pt x="356" y="93"/>
                </a:cubicBezTo>
                <a:cubicBezTo>
                  <a:pt x="357" y="92"/>
                  <a:pt x="359" y="91"/>
                  <a:pt x="360" y="90"/>
                </a:cubicBezTo>
                <a:cubicBezTo>
                  <a:pt x="360" y="90"/>
                  <a:pt x="360" y="89"/>
                  <a:pt x="360" y="89"/>
                </a:cubicBezTo>
                <a:cubicBezTo>
                  <a:pt x="362" y="87"/>
                  <a:pt x="365" y="86"/>
                  <a:pt x="365" y="84"/>
                </a:cubicBezTo>
                <a:cubicBezTo>
                  <a:pt x="365" y="81"/>
                  <a:pt x="365" y="79"/>
                  <a:pt x="366" y="78"/>
                </a:cubicBezTo>
                <a:cubicBezTo>
                  <a:pt x="365" y="78"/>
                  <a:pt x="365" y="79"/>
                  <a:pt x="365" y="79"/>
                </a:cubicBezTo>
                <a:cubicBezTo>
                  <a:pt x="365" y="79"/>
                  <a:pt x="366" y="78"/>
                  <a:pt x="365" y="75"/>
                </a:cubicBezTo>
                <a:cubicBezTo>
                  <a:pt x="363" y="68"/>
                  <a:pt x="365" y="69"/>
                  <a:pt x="358" y="67"/>
                </a:cubicBezTo>
                <a:cubicBezTo>
                  <a:pt x="358" y="68"/>
                  <a:pt x="357" y="69"/>
                  <a:pt x="357" y="70"/>
                </a:cubicBezTo>
                <a:cubicBezTo>
                  <a:pt x="357" y="70"/>
                  <a:pt x="355" y="70"/>
                  <a:pt x="355" y="71"/>
                </a:cubicBezTo>
                <a:cubicBezTo>
                  <a:pt x="355" y="71"/>
                  <a:pt x="353" y="71"/>
                  <a:pt x="353" y="69"/>
                </a:cubicBezTo>
                <a:cubicBezTo>
                  <a:pt x="355" y="68"/>
                  <a:pt x="355" y="68"/>
                  <a:pt x="355" y="68"/>
                </a:cubicBezTo>
                <a:cubicBezTo>
                  <a:pt x="356" y="66"/>
                  <a:pt x="358" y="61"/>
                  <a:pt x="357" y="57"/>
                </a:cubicBezTo>
                <a:cubicBezTo>
                  <a:pt x="357" y="56"/>
                  <a:pt x="355" y="55"/>
                  <a:pt x="355" y="55"/>
                </a:cubicBezTo>
                <a:cubicBezTo>
                  <a:pt x="355" y="53"/>
                  <a:pt x="356" y="52"/>
                  <a:pt x="356" y="51"/>
                </a:cubicBezTo>
                <a:cubicBezTo>
                  <a:pt x="356" y="51"/>
                  <a:pt x="354" y="49"/>
                  <a:pt x="354" y="49"/>
                </a:cubicBezTo>
                <a:cubicBezTo>
                  <a:pt x="353" y="49"/>
                  <a:pt x="352" y="49"/>
                  <a:pt x="351" y="49"/>
                </a:cubicBezTo>
                <a:cubicBezTo>
                  <a:pt x="349" y="47"/>
                  <a:pt x="349" y="46"/>
                  <a:pt x="347" y="45"/>
                </a:cubicBezTo>
                <a:cubicBezTo>
                  <a:pt x="347" y="45"/>
                  <a:pt x="346" y="45"/>
                  <a:pt x="345" y="45"/>
                </a:cubicBezTo>
                <a:cubicBezTo>
                  <a:pt x="345" y="45"/>
                  <a:pt x="344" y="46"/>
                  <a:pt x="343" y="47"/>
                </a:cubicBezTo>
                <a:cubicBezTo>
                  <a:pt x="343" y="47"/>
                  <a:pt x="344" y="49"/>
                  <a:pt x="343" y="49"/>
                </a:cubicBezTo>
                <a:cubicBezTo>
                  <a:pt x="343" y="50"/>
                  <a:pt x="342" y="49"/>
                  <a:pt x="341" y="50"/>
                </a:cubicBezTo>
                <a:cubicBezTo>
                  <a:pt x="340" y="51"/>
                  <a:pt x="339" y="53"/>
                  <a:pt x="339" y="55"/>
                </a:cubicBezTo>
                <a:cubicBezTo>
                  <a:pt x="337" y="55"/>
                  <a:pt x="336" y="55"/>
                  <a:pt x="334" y="55"/>
                </a:cubicBezTo>
                <a:cubicBezTo>
                  <a:pt x="334" y="58"/>
                  <a:pt x="333" y="60"/>
                  <a:pt x="333" y="64"/>
                </a:cubicBezTo>
                <a:cubicBezTo>
                  <a:pt x="333" y="64"/>
                  <a:pt x="331" y="64"/>
                  <a:pt x="331" y="65"/>
                </a:cubicBezTo>
                <a:cubicBezTo>
                  <a:pt x="330" y="67"/>
                  <a:pt x="331" y="73"/>
                  <a:pt x="331" y="75"/>
                </a:cubicBezTo>
                <a:cubicBezTo>
                  <a:pt x="333" y="77"/>
                  <a:pt x="333" y="77"/>
                  <a:pt x="333" y="77"/>
                </a:cubicBezTo>
                <a:cubicBezTo>
                  <a:pt x="333" y="78"/>
                  <a:pt x="333" y="81"/>
                  <a:pt x="333" y="83"/>
                </a:cubicBezTo>
                <a:cubicBezTo>
                  <a:pt x="327" y="94"/>
                  <a:pt x="327" y="94"/>
                  <a:pt x="327" y="94"/>
                </a:cubicBezTo>
                <a:cubicBezTo>
                  <a:pt x="325" y="95"/>
                  <a:pt x="325" y="94"/>
                  <a:pt x="323" y="95"/>
                </a:cubicBezTo>
                <a:cubicBezTo>
                  <a:pt x="322" y="94"/>
                  <a:pt x="321" y="93"/>
                  <a:pt x="321" y="93"/>
                </a:cubicBezTo>
                <a:cubicBezTo>
                  <a:pt x="320" y="91"/>
                  <a:pt x="321" y="90"/>
                  <a:pt x="321" y="89"/>
                </a:cubicBezTo>
                <a:cubicBezTo>
                  <a:pt x="319" y="87"/>
                  <a:pt x="319" y="87"/>
                  <a:pt x="319" y="87"/>
                </a:cubicBezTo>
                <a:cubicBezTo>
                  <a:pt x="318" y="79"/>
                  <a:pt x="318" y="73"/>
                  <a:pt x="320" y="67"/>
                </a:cubicBezTo>
                <a:cubicBezTo>
                  <a:pt x="321" y="65"/>
                  <a:pt x="323" y="63"/>
                  <a:pt x="323" y="61"/>
                </a:cubicBezTo>
                <a:cubicBezTo>
                  <a:pt x="325" y="58"/>
                  <a:pt x="324" y="57"/>
                  <a:pt x="325" y="54"/>
                </a:cubicBezTo>
                <a:cubicBezTo>
                  <a:pt x="324" y="55"/>
                  <a:pt x="321" y="55"/>
                  <a:pt x="321" y="57"/>
                </a:cubicBezTo>
                <a:cubicBezTo>
                  <a:pt x="321" y="57"/>
                  <a:pt x="321" y="59"/>
                  <a:pt x="321" y="59"/>
                </a:cubicBezTo>
                <a:cubicBezTo>
                  <a:pt x="320" y="60"/>
                  <a:pt x="319" y="60"/>
                  <a:pt x="318" y="61"/>
                </a:cubicBezTo>
                <a:cubicBezTo>
                  <a:pt x="318" y="59"/>
                  <a:pt x="317" y="58"/>
                  <a:pt x="318" y="57"/>
                </a:cubicBezTo>
                <a:cubicBezTo>
                  <a:pt x="318" y="56"/>
                  <a:pt x="321" y="55"/>
                  <a:pt x="321" y="54"/>
                </a:cubicBezTo>
                <a:cubicBezTo>
                  <a:pt x="322" y="53"/>
                  <a:pt x="322" y="52"/>
                  <a:pt x="322" y="51"/>
                </a:cubicBezTo>
                <a:cubicBezTo>
                  <a:pt x="323" y="49"/>
                  <a:pt x="325" y="46"/>
                  <a:pt x="326" y="44"/>
                </a:cubicBezTo>
                <a:cubicBezTo>
                  <a:pt x="328" y="44"/>
                  <a:pt x="328" y="46"/>
                  <a:pt x="329" y="45"/>
                </a:cubicBezTo>
                <a:cubicBezTo>
                  <a:pt x="330" y="43"/>
                  <a:pt x="330" y="43"/>
                  <a:pt x="330" y="43"/>
                </a:cubicBezTo>
                <a:cubicBezTo>
                  <a:pt x="333" y="43"/>
                  <a:pt x="334" y="44"/>
                  <a:pt x="337" y="43"/>
                </a:cubicBezTo>
                <a:cubicBezTo>
                  <a:pt x="337" y="43"/>
                  <a:pt x="338" y="40"/>
                  <a:pt x="338" y="40"/>
                </a:cubicBezTo>
                <a:cubicBezTo>
                  <a:pt x="341" y="39"/>
                  <a:pt x="342" y="43"/>
                  <a:pt x="344" y="43"/>
                </a:cubicBezTo>
                <a:cubicBezTo>
                  <a:pt x="349" y="43"/>
                  <a:pt x="345" y="41"/>
                  <a:pt x="347" y="41"/>
                </a:cubicBezTo>
                <a:cubicBezTo>
                  <a:pt x="347" y="40"/>
                  <a:pt x="348" y="41"/>
                  <a:pt x="349" y="41"/>
                </a:cubicBezTo>
                <a:cubicBezTo>
                  <a:pt x="349" y="42"/>
                  <a:pt x="349" y="42"/>
                  <a:pt x="349" y="42"/>
                </a:cubicBezTo>
                <a:cubicBezTo>
                  <a:pt x="350" y="42"/>
                  <a:pt x="351" y="42"/>
                  <a:pt x="352" y="43"/>
                </a:cubicBezTo>
                <a:cubicBezTo>
                  <a:pt x="352" y="43"/>
                  <a:pt x="352" y="41"/>
                  <a:pt x="352" y="41"/>
                </a:cubicBezTo>
                <a:cubicBezTo>
                  <a:pt x="350" y="37"/>
                  <a:pt x="349" y="37"/>
                  <a:pt x="343" y="37"/>
                </a:cubicBezTo>
                <a:cubicBezTo>
                  <a:pt x="343" y="35"/>
                  <a:pt x="343" y="33"/>
                  <a:pt x="343" y="31"/>
                </a:cubicBezTo>
                <a:cubicBezTo>
                  <a:pt x="336" y="34"/>
                  <a:pt x="329" y="37"/>
                  <a:pt x="322" y="35"/>
                </a:cubicBezTo>
                <a:cubicBezTo>
                  <a:pt x="321" y="33"/>
                  <a:pt x="321" y="31"/>
                  <a:pt x="320" y="29"/>
                </a:cubicBezTo>
                <a:cubicBezTo>
                  <a:pt x="318" y="30"/>
                  <a:pt x="315" y="31"/>
                  <a:pt x="314" y="31"/>
                </a:cubicBezTo>
                <a:cubicBezTo>
                  <a:pt x="310" y="30"/>
                  <a:pt x="315" y="28"/>
                  <a:pt x="313" y="27"/>
                </a:cubicBezTo>
                <a:cubicBezTo>
                  <a:pt x="314" y="26"/>
                  <a:pt x="314" y="28"/>
                  <a:pt x="316" y="27"/>
                </a:cubicBezTo>
                <a:cubicBezTo>
                  <a:pt x="317" y="27"/>
                  <a:pt x="319" y="24"/>
                  <a:pt x="319" y="23"/>
                </a:cubicBezTo>
                <a:cubicBezTo>
                  <a:pt x="318" y="23"/>
                  <a:pt x="318" y="22"/>
                  <a:pt x="316" y="22"/>
                </a:cubicBezTo>
                <a:cubicBezTo>
                  <a:pt x="315" y="23"/>
                  <a:pt x="315" y="23"/>
                  <a:pt x="315" y="23"/>
                </a:cubicBezTo>
                <a:cubicBezTo>
                  <a:pt x="314" y="24"/>
                  <a:pt x="312" y="24"/>
                  <a:pt x="311" y="25"/>
                </a:cubicBezTo>
                <a:cubicBezTo>
                  <a:pt x="311" y="26"/>
                  <a:pt x="311" y="26"/>
                  <a:pt x="311" y="26"/>
                </a:cubicBezTo>
                <a:cubicBezTo>
                  <a:pt x="306" y="30"/>
                  <a:pt x="306" y="30"/>
                  <a:pt x="306" y="30"/>
                </a:cubicBezTo>
                <a:cubicBezTo>
                  <a:pt x="305" y="31"/>
                  <a:pt x="303" y="31"/>
                  <a:pt x="302" y="31"/>
                </a:cubicBezTo>
                <a:cubicBezTo>
                  <a:pt x="300" y="32"/>
                  <a:pt x="300" y="33"/>
                  <a:pt x="300" y="33"/>
                </a:cubicBezTo>
                <a:cubicBezTo>
                  <a:pt x="297" y="34"/>
                  <a:pt x="295" y="32"/>
                  <a:pt x="294" y="31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1" y="29"/>
                  <a:pt x="288" y="31"/>
                  <a:pt x="287" y="31"/>
                </a:cubicBezTo>
                <a:cubicBezTo>
                  <a:pt x="286" y="31"/>
                  <a:pt x="285" y="31"/>
                  <a:pt x="284" y="31"/>
                </a:cubicBezTo>
                <a:cubicBezTo>
                  <a:pt x="284" y="30"/>
                  <a:pt x="288" y="27"/>
                  <a:pt x="288" y="27"/>
                </a:cubicBezTo>
                <a:cubicBezTo>
                  <a:pt x="289" y="26"/>
                  <a:pt x="288" y="25"/>
                  <a:pt x="289" y="25"/>
                </a:cubicBezTo>
                <a:cubicBezTo>
                  <a:pt x="290" y="24"/>
                  <a:pt x="291" y="24"/>
                  <a:pt x="292" y="24"/>
                </a:cubicBezTo>
                <a:cubicBezTo>
                  <a:pt x="293" y="23"/>
                  <a:pt x="295" y="21"/>
                  <a:pt x="296" y="20"/>
                </a:cubicBezTo>
                <a:cubicBezTo>
                  <a:pt x="297" y="20"/>
                  <a:pt x="298" y="20"/>
                  <a:pt x="298" y="20"/>
                </a:cubicBezTo>
                <a:cubicBezTo>
                  <a:pt x="299" y="20"/>
                  <a:pt x="300" y="18"/>
                  <a:pt x="300" y="18"/>
                </a:cubicBezTo>
                <a:cubicBezTo>
                  <a:pt x="302" y="17"/>
                  <a:pt x="303" y="16"/>
                  <a:pt x="304" y="16"/>
                </a:cubicBezTo>
                <a:cubicBezTo>
                  <a:pt x="303" y="15"/>
                  <a:pt x="301" y="15"/>
                  <a:pt x="300" y="14"/>
                </a:cubicBezTo>
                <a:cubicBezTo>
                  <a:pt x="298" y="12"/>
                  <a:pt x="297" y="14"/>
                  <a:pt x="295" y="13"/>
                </a:cubicBezTo>
                <a:cubicBezTo>
                  <a:pt x="293" y="13"/>
                  <a:pt x="292" y="12"/>
                  <a:pt x="290" y="13"/>
                </a:cubicBezTo>
                <a:cubicBezTo>
                  <a:pt x="288" y="13"/>
                  <a:pt x="287" y="12"/>
                  <a:pt x="285" y="12"/>
                </a:cubicBezTo>
                <a:cubicBezTo>
                  <a:pt x="282" y="12"/>
                  <a:pt x="280" y="10"/>
                  <a:pt x="278" y="9"/>
                </a:cubicBezTo>
                <a:cubicBezTo>
                  <a:pt x="277" y="8"/>
                  <a:pt x="274" y="9"/>
                  <a:pt x="274" y="11"/>
                </a:cubicBezTo>
                <a:cubicBezTo>
                  <a:pt x="273" y="13"/>
                  <a:pt x="271" y="9"/>
                  <a:pt x="268" y="9"/>
                </a:cubicBezTo>
                <a:cubicBezTo>
                  <a:pt x="265" y="9"/>
                  <a:pt x="264" y="8"/>
                  <a:pt x="264" y="8"/>
                </a:cubicBezTo>
                <a:cubicBezTo>
                  <a:pt x="264" y="8"/>
                  <a:pt x="262" y="0"/>
                  <a:pt x="260" y="0"/>
                </a:cubicBezTo>
                <a:cubicBezTo>
                  <a:pt x="258" y="0"/>
                  <a:pt x="258" y="5"/>
                  <a:pt x="258" y="5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2"/>
                  <a:pt x="20" y="3"/>
                  <a:pt x="20" y="3"/>
                </a:cubicBezTo>
                <a:cubicBezTo>
                  <a:pt x="20" y="4"/>
                  <a:pt x="18" y="4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7"/>
                  <a:pt x="20" y="8"/>
                  <a:pt x="20" y="9"/>
                </a:cubicBezTo>
                <a:cubicBezTo>
                  <a:pt x="19" y="10"/>
                  <a:pt x="18" y="10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3" y="12"/>
                  <a:pt x="3" y="10"/>
                  <a:pt x="0" y="9"/>
                </a:cubicBezTo>
                <a:cubicBezTo>
                  <a:pt x="0" y="11"/>
                  <a:pt x="0" y="13"/>
                  <a:pt x="0" y="15"/>
                </a:cubicBezTo>
                <a:cubicBezTo>
                  <a:pt x="1" y="17"/>
                  <a:pt x="4" y="18"/>
                  <a:pt x="4" y="19"/>
                </a:cubicBezTo>
                <a:cubicBezTo>
                  <a:pt x="6" y="21"/>
                  <a:pt x="5" y="23"/>
                  <a:pt x="6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7"/>
                  <a:pt x="6" y="27"/>
                  <a:pt x="6" y="29"/>
                </a:cubicBezTo>
                <a:cubicBezTo>
                  <a:pt x="7" y="29"/>
                  <a:pt x="8" y="28"/>
                  <a:pt x="8" y="29"/>
                </a:cubicBezTo>
                <a:cubicBezTo>
                  <a:pt x="8" y="30"/>
                  <a:pt x="8" y="32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5"/>
                  <a:pt x="6" y="36"/>
                  <a:pt x="8" y="37"/>
                </a:cubicBezTo>
                <a:cubicBezTo>
                  <a:pt x="9" y="38"/>
                  <a:pt x="6" y="39"/>
                  <a:pt x="6" y="39"/>
                </a:cubicBezTo>
                <a:cubicBezTo>
                  <a:pt x="7" y="45"/>
                  <a:pt x="7" y="49"/>
                  <a:pt x="7" y="55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57"/>
                  <a:pt x="6" y="60"/>
                  <a:pt x="6" y="60"/>
                </a:cubicBezTo>
                <a:cubicBezTo>
                  <a:pt x="6" y="60"/>
                  <a:pt x="7" y="61"/>
                  <a:pt x="6" y="61"/>
                </a:cubicBezTo>
                <a:cubicBezTo>
                  <a:pt x="5" y="64"/>
                  <a:pt x="6" y="71"/>
                  <a:pt x="5" y="73"/>
                </a:cubicBezTo>
                <a:cubicBezTo>
                  <a:pt x="5" y="73"/>
                  <a:pt x="4" y="74"/>
                  <a:pt x="4" y="74"/>
                </a:cubicBezTo>
                <a:cubicBezTo>
                  <a:pt x="4" y="76"/>
                  <a:pt x="4" y="79"/>
                  <a:pt x="4" y="81"/>
                </a:cubicBezTo>
                <a:cubicBezTo>
                  <a:pt x="4" y="86"/>
                  <a:pt x="5" y="87"/>
                  <a:pt x="8" y="90"/>
                </a:cubicBezTo>
                <a:cubicBezTo>
                  <a:pt x="7" y="91"/>
                  <a:pt x="7" y="92"/>
                  <a:pt x="6" y="92"/>
                </a:cubicBezTo>
                <a:cubicBezTo>
                  <a:pt x="6" y="95"/>
                  <a:pt x="8" y="97"/>
                  <a:pt x="8" y="99"/>
                </a:cubicBezTo>
                <a:cubicBezTo>
                  <a:pt x="8" y="102"/>
                  <a:pt x="7" y="105"/>
                  <a:pt x="7" y="108"/>
                </a:cubicBezTo>
                <a:cubicBezTo>
                  <a:pt x="6" y="109"/>
                  <a:pt x="5" y="108"/>
                  <a:pt x="4" y="110"/>
                </a:cubicBezTo>
                <a:cubicBezTo>
                  <a:pt x="4" y="111"/>
                  <a:pt x="4" y="111"/>
                  <a:pt x="4" y="111"/>
                </a:cubicBezTo>
                <a:cubicBezTo>
                  <a:pt x="6" y="114"/>
                  <a:pt x="7" y="115"/>
                  <a:pt x="8" y="118"/>
                </a:cubicBezTo>
                <a:cubicBezTo>
                  <a:pt x="8" y="118"/>
                  <a:pt x="9" y="118"/>
                  <a:pt x="9" y="118"/>
                </a:cubicBezTo>
                <a:cubicBezTo>
                  <a:pt x="9" y="119"/>
                  <a:pt x="9" y="120"/>
                  <a:pt x="9" y="121"/>
                </a:cubicBezTo>
                <a:cubicBezTo>
                  <a:pt x="10" y="122"/>
                  <a:pt x="10" y="122"/>
                  <a:pt x="10" y="122"/>
                </a:cubicBezTo>
                <a:cubicBezTo>
                  <a:pt x="11" y="124"/>
                  <a:pt x="10" y="126"/>
                  <a:pt x="11" y="129"/>
                </a:cubicBezTo>
                <a:cubicBezTo>
                  <a:pt x="11" y="130"/>
                  <a:pt x="13" y="129"/>
                  <a:pt x="13" y="130"/>
                </a:cubicBezTo>
                <a:cubicBezTo>
                  <a:pt x="14" y="130"/>
                  <a:pt x="14" y="133"/>
                  <a:pt x="14" y="133"/>
                </a:cubicBezTo>
                <a:cubicBezTo>
                  <a:pt x="16" y="133"/>
                  <a:pt x="16" y="133"/>
                  <a:pt x="16" y="133"/>
                </a:cubicBezTo>
                <a:cubicBezTo>
                  <a:pt x="16" y="135"/>
                  <a:pt x="16" y="137"/>
                  <a:pt x="16" y="138"/>
                </a:cubicBezTo>
                <a:cubicBezTo>
                  <a:pt x="16" y="138"/>
                  <a:pt x="18" y="139"/>
                  <a:pt x="18" y="139"/>
                </a:cubicBezTo>
                <a:cubicBezTo>
                  <a:pt x="21" y="139"/>
                  <a:pt x="19" y="136"/>
                  <a:pt x="19" y="136"/>
                </a:cubicBezTo>
                <a:cubicBezTo>
                  <a:pt x="20" y="136"/>
                  <a:pt x="21" y="136"/>
                  <a:pt x="22" y="136"/>
                </a:cubicBezTo>
                <a:cubicBezTo>
                  <a:pt x="21" y="137"/>
                  <a:pt x="23" y="136"/>
                  <a:pt x="23" y="136"/>
                </a:cubicBezTo>
                <a:cubicBezTo>
                  <a:pt x="23" y="137"/>
                  <a:pt x="22" y="137"/>
                  <a:pt x="22" y="138"/>
                </a:cubicBezTo>
                <a:cubicBezTo>
                  <a:pt x="22" y="139"/>
                  <a:pt x="24" y="144"/>
                  <a:pt x="23" y="144"/>
                </a:cubicBezTo>
                <a:cubicBezTo>
                  <a:pt x="23" y="144"/>
                  <a:pt x="21" y="142"/>
                  <a:pt x="21" y="142"/>
                </a:cubicBezTo>
                <a:cubicBezTo>
                  <a:pt x="21" y="142"/>
                  <a:pt x="20" y="142"/>
                  <a:pt x="20" y="142"/>
                </a:cubicBezTo>
                <a:cubicBezTo>
                  <a:pt x="20" y="143"/>
                  <a:pt x="19" y="145"/>
                  <a:pt x="20" y="146"/>
                </a:cubicBezTo>
                <a:cubicBezTo>
                  <a:pt x="20" y="147"/>
                  <a:pt x="25" y="148"/>
                  <a:pt x="26" y="149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6" y="152"/>
                  <a:pt x="25" y="152"/>
                  <a:pt x="24" y="152"/>
                </a:cubicBezTo>
                <a:cubicBezTo>
                  <a:pt x="25" y="156"/>
                  <a:pt x="23" y="153"/>
                  <a:pt x="26" y="157"/>
                </a:cubicBezTo>
                <a:cubicBezTo>
                  <a:pt x="26" y="158"/>
                  <a:pt x="26" y="159"/>
                  <a:pt x="27" y="160"/>
                </a:cubicBezTo>
                <a:cubicBezTo>
                  <a:pt x="28" y="161"/>
                  <a:pt x="28" y="161"/>
                  <a:pt x="28" y="161"/>
                </a:cubicBezTo>
                <a:cubicBezTo>
                  <a:pt x="29" y="163"/>
                  <a:pt x="29" y="165"/>
                  <a:pt x="30" y="166"/>
                </a:cubicBezTo>
                <a:cubicBezTo>
                  <a:pt x="30" y="166"/>
                  <a:pt x="31" y="166"/>
                  <a:pt x="32" y="166"/>
                </a:cubicBezTo>
                <a:cubicBezTo>
                  <a:pt x="33" y="167"/>
                  <a:pt x="34" y="169"/>
                  <a:pt x="34" y="170"/>
                </a:cubicBezTo>
                <a:cubicBezTo>
                  <a:pt x="33" y="170"/>
                  <a:pt x="34" y="172"/>
                  <a:pt x="34" y="172"/>
                </a:cubicBezTo>
                <a:cubicBezTo>
                  <a:pt x="35" y="173"/>
                  <a:pt x="35" y="173"/>
                  <a:pt x="36" y="173"/>
                </a:cubicBezTo>
                <a:cubicBezTo>
                  <a:pt x="37" y="175"/>
                  <a:pt x="37" y="177"/>
                  <a:pt x="36" y="180"/>
                </a:cubicBezTo>
                <a:cubicBezTo>
                  <a:pt x="42" y="180"/>
                  <a:pt x="46" y="183"/>
                  <a:pt x="52" y="184"/>
                </a:cubicBezTo>
                <a:cubicBezTo>
                  <a:pt x="52" y="186"/>
                  <a:pt x="52" y="187"/>
                  <a:pt x="53" y="188"/>
                </a:cubicBezTo>
                <a:cubicBezTo>
                  <a:pt x="54" y="188"/>
                  <a:pt x="55" y="188"/>
                  <a:pt x="56" y="187"/>
                </a:cubicBezTo>
                <a:cubicBezTo>
                  <a:pt x="58" y="189"/>
                  <a:pt x="59" y="192"/>
                  <a:pt x="61" y="194"/>
                </a:cubicBezTo>
                <a:cubicBezTo>
                  <a:pt x="62" y="194"/>
                  <a:pt x="64" y="194"/>
                  <a:pt x="64" y="196"/>
                </a:cubicBezTo>
                <a:cubicBezTo>
                  <a:pt x="65" y="197"/>
                  <a:pt x="64" y="198"/>
                  <a:pt x="64" y="200"/>
                </a:cubicBezTo>
                <a:cubicBezTo>
                  <a:pt x="66" y="201"/>
                  <a:pt x="66" y="201"/>
                  <a:pt x="66" y="201"/>
                </a:cubicBezTo>
                <a:cubicBezTo>
                  <a:pt x="66" y="202"/>
                  <a:pt x="66" y="203"/>
                  <a:pt x="66" y="203"/>
                </a:cubicBezTo>
                <a:cubicBezTo>
                  <a:pt x="90" y="202"/>
                  <a:pt x="90" y="202"/>
                  <a:pt x="90" y="202"/>
                </a:cubicBezTo>
                <a:cubicBezTo>
                  <a:pt x="90" y="205"/>
                  <a:pt x="90" y="205"/>
                  <a:pt x="90" y="205"/>
                </a:cubicBezTo>
                <a:cubicBezTo>
                  <a:pt x="113" y="217"/>
                  <a:pt x="113" y="217"/>
                  <a:pt x="113" y="217"/>
                </a:cubicBezTo>
                <a:cubicBezTo>
                  <a:pt x="141" y="218"/>
                  <a:pt x="141" y="218"/>
                  <a:pt x="141" y="218"/>
                </a:cubicBezTo>
                <a:cubicBezTo>
                  <a:pt x="141" y="213"/>
                  <a:pt x="141" y="213"/>
                  <a:pt x="141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62" y="218"/>
                  <a:pt x="162" y="218"/>
                  <a:pt x="162" y="218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67" y="222"/>
                  <a:pt x="167" y="222"/>
                  <a:pt x="167" y="222"/>
                </a:cubicBezTo>
                <a:cubicBezTo>
                  <a:pt x="169" y="224"/>
                  <a:pt x="169" y="224"/>
                  <a:pt x="169" y="224"/>
                </a:cubicBezTo>
                <a:cubicBezTo>
                  <a:pt x="173" y="228"/>
                  <a:pt x="173" y="228"/>
                  <a:pt x="173" y="228"/>
                </a:cubicBezTo>
                <a:cubicBezTo>
                  <a:pt x="174" y="232"/>
                  <a:pt x="174" y="232"/>
                  <a:pt x="174" y="232"/>
                </a:cubicBezTo>
                <a:cubicBezTo>
                  <a:pt x="175" y="234"/>
                  <a:pt x="175" y="234"/>
                  <a:pt x="175" y="234"/>
                </a:cubicBezTo>
                <a:cubicBezTo>
                  <a:pt x="177" y="238"/>
                  <a:pt x="177" y="238"/>
                  <a:pt x="177" y="238"/>
                </a:cubicBezTo>
                <a:cubicBezTo>
                  <a:pt x="179" y="241"/>
                  <a:pt x="179" y="241"/>
                  <a:pt x="179" y="241"/>
                </a:cubicBezTo>
                <a:cubicBezTo>
                  <a:pt x="182" y="243"/>
                  <a:pt x="182" y="243"/>
                  <a:pt x="182" y="24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8" y="243"/>
                  <a:pt x="188" y="243"/>
                  <a:pt x="188" y="243"/>
                </a:cubicBezTo>
                <a:cubicBezTo>
                  <a:pt x="190" y="241"/>
                  <a:pt x="190" y="241"/>
                  <a:pt x="190" y="241"/>
                </a:cubicBezTo>
                <a:cubicBezTo>
                  <a:pt x="193" y="237"/>
                  <a:pt x="193" y="237"/>
                  <a:pt x="193" y="237"/>
                </a:cubicBezTo>
                <a:cubicBezTo>
                  <a:pt x="196" y="236"/>
                  <a:pt x="196" y="236"/>
                  <a:pt x="196" y="236"/>
                </a:cubicBezTo>
                <a:cubicBezTo>
                  <a:pt x="199" y="236"/>
                  <a:pt x="199" y="236"/>
                  <a:pt x="199" y="236"/>
                </a:cubicBezTo>
                <a:cubicBezTo>
                  <a:pt x="202" y="238"/>
                  <a:pt x="202" y="238"/>
                  <a:pt x="202" y="238"/>
                </a:cubicBezTo>
                <a:cubicBezTo>
                  <a:pt x="205" y="240"/>
                  <a:pt x="205" y="240"/>
                  <a:pt x="205" y="240"/>
                </a:cubicBezTo>
                <a:cubicBezTo>
                  <a:pt x="207" y="243"/>
                  <a:pt x="207" y="243"/>
                  <a:pt x="207" y="243"/>
                </a:cubicBezTo>
                <a:cubicBezTo>
                  <a:pt x="208" y="246"/>
                  <a:pt x="208" y="246"/>
                  <a:pt x="208" y="246"/>
                </a:cubicBezTo>
                <a:cubicBezTo>
                  <a:pt x="209" y="248"/>
                  <a:pt x="209" y="248"/>
                  <a:pt x="209" y="248"/>
                </a:cubicBezTo>
                <a:cubicBezTo>
                  <a:pt x="211" y="252"/>
                  <a:pt x="211" y="252"/>
                  <a:pt x="211" y="252"/>
                </a:cubicBezTo>
                <a:cubicBezTo>
                  <a:pt x="213" y="256"/>
                  <a:pt x="213" y="256"/>
                  <a:pt x="213" y="256"/>
                </a:cubicBezTo>
                <a:cubicBezTo>
                  <a:pt x="215" y="260"/>
                  <a:pt x="215" y="260"/>
                  <a:pt x="215" y="260"/>
                </a:cubicBezTo>
                <a:cubicBezTo>
                  <a:pt x="218" y="262"/>
                  <a:pt x="218" y="262"/>
                  <a:pt x="218" y="262"/>
                </a:cubicBezTo>
                <a:cubicBezTo>
                  <a:pt x="219" y="265"/>
                  <a:pt x="219" y="265"/>
                  <a:pt x="219" y="265"/>
                </a:cubicBezTo>
                <a:cubicBezTo>
                  <a:pt x="221" y="271"/>
                  <a:pt x="221" y="271"/>
                  <a:pt x="221" y="271"/>
                </a:cubicBezTo>
                <a:cubicBezTo>
                  <a:pt x="222" y="275"/>
                  <a:pt x="222" y="275"/>
                  <a:pt x="222" y="275"/>
                </a:cubicBezTo>
                <a:cubicBezTo>
                  <a:pt x="224" y="276"/>
                  <a:pt x="224" y="276"/>
                  <a:pt x="224" y="276"/>
                </a:cubicBezTo>
                <a:cubicBezTo>
                  <a:pt x="228" y="278"/>
                  <a:pt x="228" y="278"/>
                  <a:pt x="228" y="278"/>
                </a:cubicBezTo>
                <a:cubicBezTo>
                  <a:pt x="232" y="278"/>
                  <a:pt x="232" y="278"/>
                  <a:pt x="232" y="278"/>
                </a:cubicBezTo>
                <a:cubicBezTo>
                  <a:pt x="234" y="281"/>
                  <a:pt x="234" y="281"/>
                  <a:pt x="234" y="281"/>
                </a:cubicBezTo>
                <a:cubicBezTo>
                  <a:pt x="238" y="281"/>
                  <a:pt x="238" y="281"/>
                  <a:pt x="238" y="281"/>
                </a:cubicBezTo>
                <a:cubicBezTo>
                  <a:pt x="237" y="280"/>
                  <a:pt x="237" y="280"/>
                  <a:pt x="237" y="280"/>
                </a:cubicBezTo>
                <a:cubicBezTo>
                  <a:pt x="237" y="280"/>
                  <a:pt x="236" y="278"/>
                  <a:pt x="237" y="277"/>
                </a:cubicBezTo>
                <a:cubicBezTo>
                  <a:pt x="237" y="278"/>
                  <a:pt x="237" y="276"/>
                  <a:pt x="237" y="275"/>
                </a:cubicBezTo>
                <a:cubicBezTo>
                  <a:pt x="236" y="275"/>
                  <a:pt x="236" y="275"/>
                  <a:pt x="236" y="275"/>
                </a:cubicBezTo>
                <a:cubicBezTo>
                  <a:pt x="235" y="274"/>
                  <a:pt x="236" y="274"/>
                  <a:pt x="235" y="273"/>
                </a:cubicBezTo>
                <a:cubicBezTo>
                  <a:pt x="234" y="273"/>
                  <a:pt x="234" y="273"/>
                  <a:pt x="234" y="273"/>
                </a:cubicBezTo>
                <a:cubicBezTo>
                  <a:pt x="233" y="269"/>
                  <a:pt x="233" y="266"/>
                  <a:pt x="234" y="263"/>
                </a:cubicBezTo>
                <a:cubicBezTo>
                  <a:pt x="232" y="262"/>
                  <a:pt x="233" y="263"/>
                  <a:pt x="232" y="261"/>
                </a:cubicBezTo>
                <a:cubicBezTo>
                  <a:pt x="234" y="261"/>
                  <a:pt x="234" y="261"/>
                  <a:pt x="235" y="261"/>
                </a:cubicBezTo>
                <a:cubicBezTo>
                  <a:pt x="235" y="261"/>
                  <a:pt x="235" y="256"/>
                  <a:pt x="236" y="255"/>
                </a:cubicBezTo>
                <a:cubicBezTo>
                  <a:pt x="236" y="255"/>
                  <a:pt x="238" y="255"/>
                  <a:pt x="238" y="255"/>
                </a:cubicBezTo>
                <a:cubicBezTo>
                  <a:pt x="238" y="255"/>
                  <a:pt x="239" y="253"/>
                  <a:pt x="239" y="253"/>
                </a:cubicBezTo>
                <a:cubicBezTo>
                  <a:pt x="240" y="252"/>
                  <a:pt x="241" y="253"/>
                  <a:pt x="242" y="253"/>
                </a:cubicBezTo>
                <a:cubicBezTo>
                  <a:pt x="246" y="250"/>
                  <a:pt x="244" y="249"/>
                  <a:pt x="244" y="248"/>
                </a:cubicBezTo>
                <a:cubicBezTo>
                  <a:pt x="245" y="248"/>
                  <a:pt x="246" y="248"/>
                  <a:pt x="246" y="248"/>
                </a:cubicBezTo>
                <a:cubicBezTo>
                  <a:pt x="247" y="246"/>
                  <a:pt x="247" y="246"/>
                  <a:pt x="247" y="246"/>
                </a:cubicBezTo>
                <a:cubicBezTo>
                  <a:pt x="249" y="246"/>
                  <a:pt x="249" y="246"/>
                  <a:pt x="251" y="247"/>
                </a:cubicBezTo>
                <a:cubicBezTo>
                  <a:pt x="251" y="246"/>
                  <a:pt x="253" y="244"/>
                  <a:pt x="253" y="244"/>
                </a:cubicBezTo>
                <a:cubicBezTo>
                  <a:pt x="254" y="244"/>
                  <a:pt x="253" y="246"/>
                  <a:pt x="254" y="245"/>
                </a:cubicBezTo>
                <a:cubicBezTo>
                  <a:pt x="255" y="244"/>
                  <a:pt x="254" y="242"/>
                  <a:pt x="254" y="241"/>
                </a:cubicBezTo>
                <a:cubicBezTo>
                  <a:pt x="255" y="241"/>
                  <a:pt x="257" y="241"/>
                  <a:pt x="257" y="240"/>
                </a:cubicBezTo>
                <a:cubicBezTo>
                  <a:pt x="257" y="239"/>
                  <a:pt x="257" y="237"/>
                  <a:pt x="257" y="236"/>
                </a:cubicBezTo>
                <a:cubicBezTo>
                  <a:pt x="262" y="239"/>
                  <a:pt x="262" y="237"/>
                  <a:pt x="267" y="235"/>
                </a:cubicBezTo>
                <a:cubicBezTo>
                  <a:pt x="267" y="235"/>
                  <a:pt x="267" y="233"/>
                  <a:pt x="267" y="233"/>
                </a:cubicBezTo>
                <a:cubicBezTo>
                  <a:pt x="268" y="233"/>
                  <a:pt x="268" y="235"/>
                  <a:pt x="268" y="235"/>
                </a:cubicBezTo>
                <a:cubicBezTo>
                  <a:pt x="270" y="235"/>
                  <a:pt x="271" y="233"/>
                  <a:pt x="272" y="233"/>
                </a:cubicBezTo>
                <a:cubicBezTo>
                  <a:pt x="273" y="233"/>
                  <a:pt x="273" y="234"/>
                  <a:pt x="274" y="235"/>
                </a:cubicBezTo>
                <a:cubicBezTo>
                  <a:pt x="277" y="237"/>
                  <a:pt x="279" y="236"/>
                  <a:pt x="282" y="234"/>
                </a:cubicBezTo>
                <a:cubicBezTo>
                  <a:pt x="283" y="235"/>
                  <a:pt x="282" y="236"/>
                  <a:pt x="282" y="237"/>
                </a:cubicBezTo>
                <a:cubicBezTo>
                  <a:pt x="286" y="239"/>
                  <a:pt x="285" y="238"/>
                  <a:pt x="288" y="238"/>
                </a:cubicBezTo>
                <a:cubicBezTo>
                  <a:pt x="287" y="239"/>
                  <a:pt x="287" y="242"/>
                  <a:pt x="288" y="242"/>
                </a:cubicBezTo>
                <a:close/>
              </a:path>
            </a:pathLst>
          </a:custGeom>
          <a:solidFill>
            <a:schemeClr val="bg2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6" name="Graphic 385" descr="Marker">
            <a:extLst>
              <a:ext uri="{FF2B5EF4-FFF2-40B4-BE49-F238E27FC236}">
                <a16:creationId xmlns:a16="http://schemas.microsoft.com/office/drawing/2014/main" xmlns="" id="{E9447312-F0AF-4E6E-95C2-37C422154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89136" y="2555760"/>
            <a:ext cx="500916" cy="5009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E7AAAC36-F5D5-4B99-9CAA-6CA0CB92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/ Diverse Workplace</a:t>
            </a:r>
          </a:p>
        </p:txBody>
      </p:sp>
      <p:pic>
        <p:nvPicPr>
          <p:cNvPr id="376" name="Picture 375">
            <a:extLst>
              <a:ext uri="{FF2B5EF4-FFF2-40B4-BE49-F238E27FC236}">
                <a16:creationId xmlns:a16="http://schemas.microsoft.com/office/drawing/2014/main" xmlns="" id="{E93FD1C3-F416-41C0-ADC7-A754720C7C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833"/>
          <a:stretch/>
        </p:blipFill>
        <p:spPr>
          <a:xfrm>
            <a:off x="10050454" y="278248"/>
            <a:ext cx="1734050" cy="1829447"/>
          </a:xfrm>
          <a:prstGeom prst="rect">
            <a:avLst/>
          </a:prstGeom>
        </p:spPr>
      </p:pic>
      <p:pic>
        <p:nvPicPr>
          <p:cNvPr id="379" name="Graphic 378" descr="Marker">
            <a:extLst>
              <a:ext uri="{FF2B5EF4-FFF2-40B4-BE49-F238E27FC236}">
                <a16:creationId xmlns:a16="http://schemas.microsoft.com/office/drawing/2014/main" xmlns="" id="{B1F06EBA-2290-402B-9EA9-736A77E7E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60612" y="3201617"/>
            <a:ext cx="500916" cy="500916"/>
          </a:xfrm>
          <a:prstGeom prst="rect">
            <a:avLst/>
          </a:prstGeom>
        </p:spPr>
      </p:pic>
      <p:pic>
        <p:nvPicPr>
          <p:cNvPr id="380" name="Graphic 379" descr="Marker">
            <a:extLst>
              <a:ext uri="{FF2B5EF4-FFF2-40B4-BE49-F238E27FC236}">
                <a16:creationId xmlns:a16="http://schemas.microsoft.com/office/drawing/2014/main" xmlns="" id="{76564D23-5725-44B6-9C4A-506F64BC5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04273" y="3960544"/>
            <a:ext cx="500916" cy="500916"/>
          </a:xfrm>
          <a:prstGeom prst="rect">
            <a:avLst/>
          </a:prstGeom>
        </p:spPr>
      </p:pic>
      <p:pic>
        <p:nvPicPr>
          <p:cNvPr id="381" name="Graphic 380" descr="Marker">
            <a:extLst>
              <a:ext uri="{FF2B5EF4-FFF2-40B4-BE49-F238E27FC236}">
                <a16:creationId xmlns:a16="http://schemas.microsoft.com/office/drawing/2014/main" xmlns="" id="{51E68487-B846-4407-BF0C-4D8FD1FBA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56192" y="4265339"/>
            <a:ext cx="500916" cy="500916"/>
          </a:xfrm>
          <a:prstGeom prst="rect">
            <a:avLst/>
          </a:prstGeom>
        </p:spPr>
      </p:pic>
      <p:pic>
        <p:nvPicPr>
          <p:cNvPr id="382" name="Graphic 381" descr="Marker">
            <a:extLst>
              <a:ext uri="{FF2B5EF4-FFF2-40B4-BE49-F238E27FC236}">
                <a16:creationId xmlns:a16="http://schemas.microsoft.com/office/drawing/2014/main" xmlns="" id="{FBBD23A7-D63B-4884-BE32-97A2B12E8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56192" y="3602537"/>
            <a:ext cx="500916" cy="500916"/>
          </a:xfrm>
          <a:prstGeom prst="rect">
            <a:avLst/>
          </a:prstGeom>
        </p:spPr>
      </p:pic>
      <p:pic>
        <p:nvPicPr>
          <p:cNvPr id="383" name="Graphic 382" descr="Marker">
            <a:extLst>
              <a:ext uri="{FF2B5EF4-FFF2-40B4-BE49-F238E27FC236}">
                <a16:creationId xmlns:a16="http://schemas.microsoft.com/office/drawing/2014/main" xmlns="" id="{FB6087B2-2366-4572-A1F4-3DE41E740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41379" y="2935685"/>
            <a:ext cx="500916" cy="500916"/>
          </a:xfrm>
          <a:prstGeom prst="rect">
            <a:avLst/>
          </a:prstGeom>
        </p:spPr>
      </p:pic>
      <p:pic>
        <p:nvPicPr>
          <p:cNvPr id="384" name="Graphic 383" descr="Marker">
            <a:extLst>
              <a:ext uri="{FF2B5EF4-FFF2-40B4-BE49-F238E27FC236}">
                <a16:creationId xmlns:a16="http://schemas.microsoft.com/office/drawing/2014/main" xmlns="" id="{E13507B6-BAB8-4C84-BBAE-FAB2132E81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86549" y="2727972"/>
            <a:ext cx="500916" cy="500916"/>
          </a:xfrm>
          <a:prstGeom prst="rect">
            <a:avLst/>
          </a:prstGeom>
        </p:spPr>
      </p:pic>
      <p:pic>
        <p:nvPicPr>
          <p:cNvPr id="385" name="Graphic 384" descr="Marker">
            <a:extLst>
              <a:ext uri="{FF2B5EF4-FFF2-40B4-BE49-F238E27FC236}">
                <a16:creationId xmlns:a16="http://schemas.microsoft.com/office/drawing/2014/main" xmlns="" id="{44013F0C-C87D-4A9D-BE5F-E77F59A6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02679" y="2643168"/>
            <a:ext cx="500916" cy="500916"/>
          </a:xfrm>
          <a:prstGeom prst="rect">
            <a:avLst/>
          </a:prstGeom>
        </p:spPr>
      </p:pic>
      <p:pic>
        <p:nvPicPr>
          <p:cNvPr id="387" name="Graphic 386" descr="Marker">
            <a:extLst>
              <a:ext uri="{FF2B5EF4-FFF2-40B4-BE49-F238E27FC236}">
                <a16:creationId xmlns:a16="http://schemas.microsoft.com/office/drawing/2014/main" xmlns="" id="{B4D0C32D-748C-46F1-8D65-CAF15CB422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66836" y="3354577"/>
            <a:ext cx="500916" cy="500916"/>
          </a:xfrm>
          <a:prstGeom prst="rect">
            <a:avLst/>
          </a:prstGeom>
        </p:spPr>
      </p:pic>
      <p:pic>
        <p:nvPicPr>
          <p:cNvPr id="388" name="Graphic 387" descr="Marker">
            <a:extLst>
              <a:ext uri="{FF2B5EF4-FFF2-40B4-BE49-F238E27FC236}">
                <a16:creationId xmlns:a16="http://schemas.microsoft.com/office/drawing/2014/main" xmlns="" id="{10B865E7-E263-4464-81CD-01101FD4B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78231" y="2976559"/>
            <a:ext cx="500916" cy="500916"/>
          </a:xfrm>
          <a:prstGeom prst="rect">
            <a:avLst/>
          </a:prstGeom>
        </p:spPr>
      </p:pic>
      <p:pic>
        <p:nvPicPr>
          <p:cNvPr id="389" name="Graphic 388" descr="Marker">
            <a:extLst>
              <a:ext uri="{FF2B5EF4-FFF2-40B4-BE49-F238E27FC236}">
                <a16:creationId xmlns:a16="http://schemas.microsoft.com/office/drawing/2014/main" xmlns="" id="{7B71FEFD-2F60-4080-BAE1-8E0D5FE22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04108" y="3168165"/>
            <a:ext cx="500916" cy="500916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xmlns="" id="{F7AE0229-78F7-474A-A5B8-7C8EE669B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0" r="50000" b="29560"/>
          <a:stretch/>
        </p:blipFill>
        <p:spPr>
          <a:xfrm>
            <a:off x="668705" y="1512879"/>
            <a:ext cx="2585646" cy="1215960"/>
          </a:xfrm>
          <a:prstGeom prst="rect">
            <a:avLst/>
          </a:prstGeom>
        </p:spPr>
      </p:pic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xmlns="" id="{1F05ED21-001D-4AA0-8920-250AC423FD00}"/>
              </a:ext>
            </a:extLst>
          </p:cNvPr>
          <p:cNvCxnSpPr>
            <a:cxnSpLocks/>
            <a:stCxn id="1024" idx="2"/>
            <a:endCxn id="379" idx="0"/>
          </p:cNvCxnSpPr>
          <p:nvPr/>
        </p:nvCxnSpPr>
        <p:spPr>
          <a:xfrm rot="5400000">
            <a:off x="1599910" y="2839999"/>
            <a:ext cx="472778" cy="25045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:a16="http://schemas.microsoft.com/office/drawing/2014/main" xmlns="" id="{54E87471-10A0-4D09-87EF-3AD7427C347B}"/>
              </a:ext>
            </a:extLst>
          </p:cNvPr>
          <p:cNvSpPr txBox="1"/>
          <p:nvPr/>
        </p:nvSpPr>
        <p:spPr>
          <a:xfrm>
            <a:off x="1221261" y="1481857"/>
            <a:ext cx="148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NAS Lemoore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xmlns="" id="{FB42EF66-F1F5-48CB-92C4-7D854CC61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91" y="4985118"/>
            <a:ext cx="2118743" cy="934002"/>
          </a:xfrm>
          <a:prstGeom prst="rect">
            <a:avLst/>
          </a:prstGeom>
        </p:spPr>
      </p:pic>
      <p:cxnSp>
        <p:nvCxnSpPr>
          <p:cNvPr id="402" name="Connector: Curved 401">
            <a:extLst>
              <a:ext uri="{FF2B5EF4-FFF2-40B4-BE49-F238E27FC236}">
                <a16:creationId xmlns:a16="http://schemas.microsoft.com/office/drawing/2014/main" xmlns="" id="{3ED8D6BC-1887-4A2B-B014-A1412AF49486}"/>
              </a:ext>
            </a:extLst>
          </p:cNvPr>
          <p:cNvCxnSpPr>
            <a:cxnSpLocks/>
            <a:endCxn id="1031" idx="0"/>
          </p:cNvCxnSpPr>
          <p:nvPr/>
        </p:nvCxnSpPr>
        <p:spPr>
          <a:xfrm rot="10800000" flipV="1">
            <a:off x="2974464" y="4432852"/>
            <a:ext cx="1089803" cy="5522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TextBox 404">
            <a:extLst>
              <a:ext uri="{FF2B5EF4-FFF2-40B4-BE49-F238E27FC236}">
                <a16:creationId xmlns:a16="http://schemas.microsoft.com/office/drawing/2014/main" xmlns="" id="{2DCE23C4-BCD1-4A5E-983B-21FF456A779E}"/>
              </a:ext>
            </a:extLst>
          </p:cNvPr>
          <p:cNvSpPr txBox="1"/>
          <p:nvPr/>
        </p:nvSpPr>
        <p:spPr>
          <a:xfrm>
            <a:off x="2093644" y="5592533"/>
            <a:ext cx="176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NAS Jacksonville</a:t>
            </a:r>
          </a:p>
        </p:txBody>
      </p:sp>
      <p:pic>
        <p:nvPicPr>
          <p:cNvPr id="1045" name="Picture 6" descr="Should you move to Washington, D.C.? - Curbed DC">
            <a:extLst>
              <a:ext uri="{FF2B5EF4-FFF2-40B4-BE49-F238E27FC236}">
                <a16:creationId xmlns:a16="http://schemas.microsoft.com/office/drawing/2014/main" xmlns="" id="{5CC4DBAC-53E6-40AC-BB17-EB8BFB20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46" y="3723678"/>
            <a:ext cx="1092203" cy="10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6" name="Connector: Curved 415">
            <a:extLst>
              <a:ext uri="{FF2B5EF4-FFF2-40B4-BE49-F238E27FC236}">
                <a16:creationId xmlns:a16="http://schemas.microsoft.com/office/drawing/2014/main" xmlns="" id="{1B0E7B42-BF2B-4B47-AC6F-53954EF96D29}"/>
              </a:ext>
            </a:extLst>
          </p:cNvPr>
          <p:cNvCxnSpPr>
            <a:cxnSpLocks/>
            <a:endCxn id="1045" idx="1"/>
          </p:cNvCxnSpPr>
          <p:nvPr/>
        </p:nvCxnSpPr>
        <p:spPr>
          <a:xfrm rot="16200000" flipH="1">
            <a:off x="4243312" y="3564746"/>
            <a:ext cx="966746" cy="44332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TextBox 419">
            <a:extLst>
              <a:ext uri="{FF2B5EF4-FFF2-40B4-BE49-F238E27FC236}">
                <a16:creationId xmlns:a16="http://schemas.microsoft.com/office/drawing/2014/main" xmlns="" id="{8CDC119E-B9F7-41CA-B04D-712A23E748EE}"/>
              </a:ext>
            </a:extLst>
          </p:cNvPr>
          <p:cNvSpPr txBox="1"/>
          <p:nvPr/>
        </p:nvSpPr>
        <p:spPr>
          <a:xfrm>
            <a:off x="5638208" y="390038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DC</a:t>
            </a:r>
          </a:p>
        </p:txBody>
      </p:sp>
      <p:pic>
        <p:nvPicPr>
          <p:cNvPr id="1049" name="Picture 8" descr="Sikorsky Aircraft's big impact on region - Connecticut Post">
            <a:extLst>
              <a:ext uri="{FF2B5EF4-FFF2-40B4-BE49-F238E27FC236}">
                <a16:creationId xmlns:a16="http://schemas.microsoft.com/office/drawing/2014/main" xmlns="" id="{065FA3C0-9AEC-4698-A30F-36D517925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73" y="1994420"/>
            <a:ext cx="1240650" cy="7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" name="TextBox 421">
            <a:extLst>
              <a:ext uri="{FF2B5EF4-FFF2-40B4-BE49-F238E27FC236}">
                <a16:creationId xmlns:a16="http://schemas.microsoft.com/office/drawing/2014/main" xmlns="" id="{57DFE114-0E76-452B-8338-8DD33C144603}"/>
              </a:ext>
            </a:extLst>
          </p:cNvPr>
          <p:cNvSpPr txBox="1"/>
          <p:nvPr/>
        </p:nvSpPr>
        <p:spPr>
          <a:xfrm>
            <a:off x="6023924" y="2460323"/>
            <a:ext cx="42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CT</a:t>
            </a:r>
          </a:p>
        </p:txBody>
      </p:sp>
      <p:cxnSp>
        <p:nvCxnSpPr>
          <p:cNvPr id="423" name="Connector: Curved 422">
            <a:extLst>
              <a:ext uri="{FF2B5EF4-FFF2-40B4-BE49-F238E27FC236}">
                <a16:creationId xmlns:a16="http://schemas.microsoft.com/office/drawing/2014/main" xmlns="" id="{D2F4FEDD-6005-4CAA-BC3E-C4146980454C}"/>
              </a:ext>
            </a:extLst>
          </p:cNvPr>
          <p:cNvCxnSpPr>
            <a:cxnSpLocks/>
            <a:endCxn id="1049" idx="1"/>
          </p:cNvCxnSpPr>
          <p:nvPr/>
        </p:nvCxnSpPr>
        <p:spPr>
          <a:xfrm rot="5400000" flipH="1" flipV="1">
            <a:off x="4719128" y="2429913"/>
            <a:ext cx="639156" cy="56573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8" name="Graphic 427" descr="Marker">
            <a:extLst>
              <a:ext uri="{FF2B5EF4-FFF2-40B4-BE49-F238E27FC236}">
                <a16:creationId xmlns:a16="http://schemas.microsoft.com/office/drawing/2014/main" xmlns="" id="{4C3B6B18-E299-4555-8589-D934618A9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92385" y="2779844"/>
            <a:ext cx="500916" cy="500916"/>
          </a:xfrm>
          <a:prstGeom prst="rect">
            <a:avLst/>
          </a:prstGeom>
        </p:spPr>
      </p:pic>
      <p:pic>
        <p:nvPicPr>
          <p:cNvPr id="1055" name="Graphic 1054" descr="Europe">
            <a:extLst>
              <a:ext uri="{FF2B5EF4-FFF2-40B4-BE49-F238E27FC236}">
                <a16:creationId xmlns:a16="http://schemas.microsoft.com/office/drawing/2014/main" xmlns="" id="{6F78FEE6-4E52-4743-91C1-CB06A204A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641061" y="1155070"/>
            <a:ext cx="2514648" cy="2514648"/>
          </a:xfrm>
          <a:prstGeom prst="rect">
            <a:avLst/>
          </a:prstGeom>
        </p:spPr>
      </p:pic>
      <p:pic>
        <p:nvPicPr>
          <p:cNvPr id="1057" name="Graphic 1056" descr="Asia">
            <a:extLst>
              <a:ext uri="{FF2B5EF4-FFF2-40B4-BE49-F238E27FC236}">
                <a16:creationId xmlns:a16="http://schemas.microsoft.com/office/drawing/2014/main" xmlns="" id="{AD8C149F-BEF7-4C58-B9EF-7E57274C39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773034" y="3345710"/>
            <a:ext cx="2460998" cy="2460998"/>
          </a:xfrm>
          <a:prstGeom prst="rect">
            <a:avLst/>
          </a:prstGeom>
        </p:spPr>
      </p:pic>
      <p:pic>
        <p:nvPicPr>
          <p:cNvPr id="433" name="Graphic 432" descr="Marker">
            <a:extLst>
              <a:ext uri="{FF2B5EF4-FFF2-40B4-BE49-F238E27FC236}">
                <a16:creationId xmlns:a16="http://schemas.microsoft.com/office/drawing/2014/main" xmlns="" id="{429A297F-2457-466D-8D1A-2362131CC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52913" y="2392710"/>
            <a:ext cx="500916" cy="500916"/>
          </a:xfrm>
          <a:prstGeom prst="rect">
            <a:avLst/>
          </a:prstGeom>
        </p:spPr>
      </p:pic>
      <p:cxnSp>
        <p:nvCxnSpPr>
          <p:cNvPr id="1059" name="Connector: Curved 1058">
            <a:extLst>
              <a:ext uri="{FF2B5EF4-FFF2-40B4-BE49-F238E27FC236}">
                <a16:creationId xmlns:a16="http://schemas.microsoft.com/office/drawing/2014/main" xmlns="" id="{C9B6236E-4C52-4163-BA63-51E3361411CC}"/>
              </a:ext>
            </a:extLst>
          </p:cNvPr>
          <p:cNvCxnSpPr>
            <a:stCxn id="433" idx="0"/>
          </p:cNvCxnSpPr>
          <p:nvPr/>
        </p:nvCxnSpPr>
        <p:spPr>
          <a:xfrm rot="5400000" flipH="1" flipV="1">
            <a:off x="8776423" y="1208806"/>
            <a:ext cx="910853" cy="145695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extBox 435">
            <a:extLst>
              <a:ext uri="{FF2B5EF4-FFF2-40B4-BE49-F238E27FC236}">
                <a16:creationId xmlns:a16="http://schemas.microsoft.com/office/drawing/2014/main" xmlns="" id="{092702F8-8720-4032-87A3-23BE78EC5284}"/>
              </a:ext>
            </a:extLst>
          </p:cNvPr>
          <p:cNvSpPr txBox="1"/>
          <p:nvPr/>
        </p:nvSpPr>
        <p:spPr>
          <a:xfrm>
            <a:off x="9989248" y="1744506"/>
            <a:ext cx="18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Munich, Germany</a:t>
            </a:r>
          </a:p>
        </p:txBody>
      </p:sp>
      <p:pic>
        <p:nvPicPr>
          <p:cNvPr id="437" name="Graphic 436" descr="Marker">
            <a:extLst>
              <a:ext uri="{FF2B5EF4-FFF2-40B4-BE49-F238E27FC236}">
                <a16:creationId xmlns:a16="http://schemas.microsoft.com/office/drawing/2014/main" xmlns="" id="{0E05DA24-9AA9-440B-8B90-856F730EA1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570217" y="2443705"/>
            <a:ext cx="500916" cy="500916"/>
          </a:xfrm>
          <a:prstGeom prst="rect">
            <a:avLst/>
          </a:prstGeom>
        </p:spPr>
      </p:pic>
      <p:pic>
        <p:nvPicPr>
          <p:cNvPr id="438" name="Graphic 437" descr="Marker">
            <a:extLst>
              <a:ext uri="{FF2B5EF4-FFF2-40B4-BE49-F238E27FC236}">
                <a16:creationId xmlns:a16="http://schemas.microsoft.com/office/drawing/2014/main" xmlns="" id="{D3E20A8F-8D24-4D04-A65B-B9428B16CA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470755" y="2806218"/>
            <a:ext cx="500916" cy="500916"/>
          </a:xfrm>
          <a:prstGeom prst="rect">
            <a:avLst/>
          </a:prstGeom>
        </p:spPr>
      </p:pic>
      <p:pic>
        <p:nvPicPr>
          <p:cNvPr id="439" name="Graphic 438" descr="Marker">
            <a:extLst>
              <a:ext uri="{FF2B5EF4-FFF2-40B4-BE49-F238E27FC236}">
                <a16:creationId xmlns:a16="http://schemas.microsoft.com/office/drawing/2014/main" xmlns="" id="{51EEEC35-2E67-4040-8524-D10FBC4312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973535" y="2343364"/>
            <a:ext cx="500916" cy="500916"/>
          </a:xfrm>
          <a:prstGeom prst="rect">
            <a:avLst/>
          </a:prstGeom>
        </p:spPr>
      </p:pic>
      <p:pic>
        <p:nvPicPr>
          <p:cNvPr id="440" name="Graphic 439" descr="Marker">
            <a:extLst>
              <a:ext uri="{FF2B5EF4-FFF2-40B4-BE49-F238E27FC236}">
                <a16:creationId xmlns:a16="http://schemas.microsoft.com/office/drawing/2014/main" xmlns="" id="{749CACDD-6293-4AD4-90EA-3EA722F73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30756" y="4546540"/>
            <a:ext cx="500916" cy="500916"/>
          </a:xfrm>
          <a:prstGeom prst="rect">
            <a:avLst/>
          </a:prstGeom>
        </p:spPr>
      </p:pic>
      <p:sp>
        <p:nvSpPr>
          <p:cNvPr id="371" name="Callout: Line with Border and Accent Bar 370">
            <a:extLst>
              <a:ext uri="{FF2B5EF4-FFF2-40B4-BE49-F238E27FC236}">
                <a16:creationId xmlns:a16="http://schemas.microsoft.com/office/drawing/2014/main" xmlns="" id="{0EBA02C8-BA1C-4E9D-9FBE-F5A4D61C3B31}"/>
              </a:ext>
            </a:extLst>
          </p:cNvPr>
          <p:cNvSpPr/>
          <p:nvPr/>
        </p:nvSpPr>
        <p:spPr>
          <a:xfrm>
            <a:off x="9387771" y="5041757"/>
            <a:ext cx="2222552" cy="666463"/>
          </a:xfrm>
          <a:prstGeom prst="accentBorderCallout1">
            <a:avLst>
              <a:gd name="adj1" fmla="val 18750"/>
              <a:gd name="adj2" fmla="val -8333"/>
              <a:gd name="adj3" fmla="val -35057"/>
              <a:gd name="adj4" fmla="val -34863"/>
            </a:avLst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2"/>
                </a:solidFill>
              </a:rPr>
              <a:t>Visited and Managed Team in Bangalore</a:t>
            </a:r>
          </a:p>
        </p:txBody>
      </p:sp>
      <p:pic>
        <p:nvPicPr>
          <p:cNvPr id="441" name="Graphic 440" descr="Marker">
            <a:extLst>
              <a:ext uri="{FF2B5EF4-FFF2-40B4-BE49-F238E27FC236}">
                <a16:creationId xmlns:a16="http://schemas.microsoft.com/office/drawing/2014/main" xmlns="" id="{EE1A59FA-27D3-447C-9482-BF0F3532E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12505" y="2593822"/>
            <a:ext cx="500916" cy="500916"/>
          </a:xfrm>
          <a:prstGeom prst="rect">
            <a:avLst/>
          </a:prstGeom>
        </p:spPr>
      </p:pic>
      <p:cxnSp>
        <p:nvCxnSpPr>
          <p:cNvPr id="1061" name="Connector: Curved 1060">
            <a:extLst>
              <a:ext uri="{FF2B5EF4-FFF2-40B4-BE49-F238E27FC236}">
                <a16:creationId xmlns:a16="http://schemas.microsoft.com/office/drawing/2014/main" xmlns="" id="{EFDD3E96-EFA0-404B-8C77-F441D6791C77}"/>
              </a:ext>
            </a:extLst>
          </p:cNvPr>
          <p:cNvCxnSpPr>
            <a:cxnSpLocks/>
            <a:endCxn id="448" idx="0"/>
          </p:cNvCxnSpPr>
          <p:nvPr/>
        </p:nvCxnSpPr>
        <p:spPr>
          <a:xfrm>
            <a:off x="4730130" y="3194588"/>
            <a:ext cx="3383826" cy="1345290"/>
          </a:xfrm>
          <a:prstGeom prst="curvedConnector2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8" name="Graphic 447" descr="Marker">
            <a:extLst>
              <a:ext uri="{FF2B5EF4-FFF2-40B4-BE49-F238E27FC236}">
                <a16:creationId xmlns:a16="http://schemas.microsoft.com/office/drawing/2014/main" xmlns="" id="{A5829977-8A6D-4352-BE6F-F150D5B25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3498" y="4539878"/>
            <a:ext cx="500916" cy="500916"/>
          </a:xfrm>
          <a:prstGeom prst="rect">
            <a:avLst/>
          </a:prstGeom>
        </p:spPr>
      </p:pic>
      <p:cxnSp>
        <p:nvCxnSpPr>
          <p:cNvPr id="450" name="Connector: Curved 449">
            <a:extLst>
              <a:ext uri="{FF2B5EF4-FFF2-40B4-BE49-F238E27FC236}">
                <a16:creationId xmlns:a16="http://schemas.microsoft.com/office/drawing/2014/main" xmlns="" id="{260E6EF7-100A-45AA-97D8-691E7212620A}"/>
              </a:ext>
            </a:extLst>
          </p:cNvPr>
          <p:cNvCxnSpPr>
            <a:cxnSpLocks/>
            <a:stCxn id="448" idx="0"/>
            <a:endCxn id="440" idx="0"/>
          </p:cNvCxnSpPr>
          <p:nvPr/>
        </p:nvCxnSpPr>
        <p:spPr>
          <a:xfrm rot="16200000" flipH="1">
            <a:off x="8344254" y="4309580"/>
            <a:ext cx="6662" cy="467258"/>
          </a:xfrm>
          <a:prstGeom prst="curvedConnector3">
            <a:avLst>
              <a:gd name="adj1" fmla="val -3431402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9" name="TextBox 1068">
            <a:extLst>
              <a:ext uri="{FF2B5EF4-FFF2-40B4-BE49-F238E27FC236}">
                <a16:creationId xmlns:a16="http://schemas.microsoft.com/office/drawing/2014/main" xmlns="" id="{EFD78448-2DAA-4876-A515-34280B90F898}"/>
              </a:ext>
            </a:extLst>
          </p:cNvPr>
          <p:cNvSpPr txBox="1"/>
          <p:nvPr/>
        </p:nvSpPr>
        <p:spPr>
          <a:xfrm rot="1215161">
            <a:off x="5952137" y="3455221"/>
            <a:ext cx="1996542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18hr Flight</a:t>
            </a:r>
          </a:p>
        </p:txBody>
      </p:sp>
      <p:pic>
        <p:nvPicPr>
          <p:cNvPr id="1071" name="Picture 1070">
            <a:extLst>
              <a:ext uri="{FF2B5EF4-FFF2-40B4-BE49-F238E27FC236}">
                <a16:creationId xmlns:a16="http://schemas.microsoft.com/office/drawing/2014/main" xmlns="" id="{7521DE74-6417-4DE3-BA12-34EA6EF8AD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11401" y="2233181"/>
            <a:ext cx="1436882" cy="2139704"/>
          </a:xfrm>
          <a:prstGeom prst="rect">
            <a:avLst/>
          </a:prstGeom>
        </p:spPr>
      </p:pic>
      <p:cxnSp>
        <p:nvCxnSpPr>
          <p:cNvPr id="456" name="Connector: Curved 455">
            <a:extLst>
              <a:ext uri="{FF2B5EF4-FFF2-40B4-BE49-F238E27FC236}">
                <a16:creationId xmlns:a16="http://schemas.microsoft.com/office/drawing/2014/main" xmlns="" id="{9C1ABE44-FFF4-4D74-AE8E-26E2ED62C265}"/>
              </a:ext>
            </a:extLst>
          </p:cNvPr>
          <p:cNvCxnSpPr>
            <a:cxnSpLocks/>
            <a:endCxn id="1071" idx="1"/>
          </p:cNvCxnSpPr>
          <p:nvPr/>
        </p:nvCxnSpPr>
        <p:spPr>
          <a:xfrm>
            <a:off x="9441693" y="2764799"/>
            <a:ext cx="869708" cy="53823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TextBox 458">
            <a:extLst>
              <a:ext uri="{FF2B5EF4-FFF2-40B4-BE49-F238E27FC236}">
                <a16:creationId xmlns:a16="http://schemas.microsoft.com/office/drawing/2014/main" xmlns="" id="{187E8E6F-1EBA-462C-A0E9-5C3CEE62CD8E}"/>
              </a:ext>
            </a:extLst>
          </p:cNvPr>
          <p:cNvSpPr txBox="1"/>
          <p:nvPr/>
        </p:nvSpPr>
        <p:spPr>
          <a:xfrm>
            <a:off x="10111509" y="3987729"/>
            <a:ext cx="18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Eskişehir</a:t>
            </a:r>
            <a:r>
              <a:rPr lang="en-US" b="1" dirty="0">
                <a:solidFill>
                  <a:schemeClr val="tx2"/>
                </a:solidFill>
              </a:rPr>
              <a:t>, Turkey</a:t>
            </a:r>
          </a:p>
        </p:txBody>
      </p:sp>
    </p:spTree>
    <p:extLst>
      <p:ext uri="{BB962C8B-B14F-4D97-AF65-F5344CB8AC3E}">
        <p14:creationId xmlns:p14="http://schemas.microsoft.com/office/powerpoint/2010/main" val="221721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57DC353-CDA9-487B-9906-7F224098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Skillsets Change Over Time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CD941DFD-DF5F-4DD5-A731-E7006288FB85}"/>
              </a:ext>
            </a:extLst>
          </p:cNvPr>
          <p:cNvSpPr/>
          <p:nvPr/>
        </p:nvSpPr>
        <p:spPr>
          <a:xfrm>
            <a:off x="959261" y="2640173"/>
            <a:ext cx="9633398" cy="698678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Very Analytical			Team-Building	     	             Global Thinking</a:t>
            </a:r>
          </a:p>
        </p:txBody>
      </p:sp>
      <p:pic>
        <p:nvPicPr>
          <p:cNvPr id="2050" name="Picture 2" descr="Ansys Logo in 2020 | Logos, Ansys, Tech company logos">
            <a:extLst>
              <a:ext uri="{FF2B5EF4-FFF2-40B4-BE49-F238E27FC236}">
                <a16:creationId xmlns:a16="http://schemas.microsoft.com/office/drawing/2014/main" xmlns="" id="{9D07C9E3-BCF6-45EE-8DBB-B06AE6C8A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7" b="28357"/>
          <a:stretch/>
        </p:blipFill>
        <p:spPr bwMode="auto">
          <a:xfrm>
            <a:off x="1752875" y="3448332"/>
            <a:ext cx="1171026" cy="5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01EB2E1-9C28-440D-A607-E896E827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95" y="3963975"/>
            <a:ext cx="650570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tlab Logo png download - 652*652 - Free Transparent MATLAB png Download.  - CleanPNG / KissPNG">
            <a:extLst>
              <a:ext uri="{FF2B5EF4-FFF2-40B4-BE49-F238E27FC236}">
                <a16:creationId xmlns:a16="http://schemas.microsoft.com/office/drawing/2014/main" xmlns="" id="{FE45BB4C-D137-4EC6-B894-855063D35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t="6114" r="21602" b="12758"/>
          <a:stretch/>
        </p:blipFill>
        <p:spPr bwMode="auto">
          <a:xfrm>
            <a:off x="1594634" y="3950848"/>
            <a:ext cx="602505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175722-A359-4BD6-9434-7CA0CD8F6795}"/>
              </a:ext>
            </a:extLst>
          </p:cNvPr>
          <p:cNvSpPr txBox="1"/>
          <p:nvPr/>
        </p:nvSpPr>
        <p:spPr>
          <a:xfrm>
            <a:off x="953688" y="1210882"/>
            <a:ext cx="3160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2"/>
                </a:solidFill>
              </a:rPr>
              <a:t>College &amp; Early Career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Very Analytical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Detailed Design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Limited Exposure to Business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937C99-1A8F-4977-A778-4E8DB5A3CA88}"/>
              </a:ext>
            </a:extLst>
          </p:cNvPr>
          <p:cNvSpPr txBox="1"/>
          <p:nvPr/>
        </p:nvSpPr>
        <p:spPr>
          <a:xfrm>
            <a:off x="4448341" y="1210882"/>
            <a:ext cx="31252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2"/>
                </a:solidFill>
              </a:rPr>
              <a:t>Mid-Career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Systems Engineering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Program Management Skills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Team building / leadership</a:t>
            </a:r>
          </a:p>
        </p:txBody>
      </p:sp>
      <p:pic>
        <p:nvPicPr>
          <p:cNvPr id="2056" name="Picture 8" descr="Lean Six Sigma White Belt Training by Catalyst Consulting">
            <a:extLst>
              <a:ext uri="{FF2B5EF4-FFF2-40B4-BE49-F238E27FC236}">
                <a16:creationId xmlns:a16="http://schemas.microsoft.com/office/drawing/2014/main" xmlns="" id="{D437CAD1-16D8-4387-AE79-DFD5F9C2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43" y="3542984"/>
            <a:ext cx="531005" cy="5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420DE8A-6B8E-4427-B292-02734F1D6A21}"/>
              </a:ext>
            </a:extLst>
          </p:cNvPr>
          <p:cNvCxnSpPr/>
          <p:nvPr/>
        </p:nvCxnSpPr>
        <p:spPr>
          <a:xfrm>
            <a:off x="4266440" y="1279306"/>
            <a:ext cx="0" cy="35202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Microsoft Project 2019 Standard Windows / Box / PKC - Office Packs -  computeruniverse | computeruniverse">
            <a:extLst>
              <a:ext uri="{FF2B5EF4-FFF2-40B4-BE49-F238E27FC236}">
                <a16:creationId xmlns:a16="http://schemas.microsoft.com/office/drawing/2014/main" xmlns="" id="{61D93173-6750-4E90-895F-D28B5327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61" y="4051109"/>
            <a:ext cx="766440" cy="7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Users">
            <a:extLst>
              <a:ext uri="{FF2B5EF4-FFF2-40B4-BE49-F238E27FC236}">
                <a16:creationId xmlns:a16="http://schemas.microsoft.com/office/drawing/2014/main" xmlns="" id="{7E0C9634-C7F5-4517-A0A6-75BC130A5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53152" y="3446876"/>
            <a:ext cx="624548" cy="62454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6BE8FE6-2EC0-43C6-BCBC-E02623030B22}"/>
              </a:ext>
            </a:extLst>
          </p:cNvPr>
          <p:cNvCxnSpPr/>
          <p:nvPr/>
        </p:nvCxnSpPr>
        <p:spPr>
          <a:xfrm>
            <a:off x="7658639" y="1310021"/>
            <a:ext cx="0" cy="35202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79C43A-C7E9-4CB5-9E10-FDD5BBDC8B9C}"/>
              </a:ext>
            </a:extLst>
          </p:cNvPr>
          <p:cNvSpPr txBox="1"/>
          <p:nvPr/>
        </p:nvSpPr>
        <p:spPr>
          <a:xfrm>
            <a:off x="7866226" y="1210882"/>
            <a:ext cx="38595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2"/>
                </a:solidFill>
              </a:rPr>
              <a:t>Today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Business / Market Focused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Competitive Intelligence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Internal / External Communications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A5A36DEE-4E46-4902-8156-B88BC0A1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46" y="3476227"/>
            <a:ext cx="633919" cy="6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Presentation with bar chart">
            <a:extLst>
              <a:ext uri="{FF2B5EF4-FFF2-40B4-BE49-F238E27FC236}">
                <a16:creationId xmlns:a16="http://schemas.microsoft.com/office/drawing/2014/main" xmlns="" id="{DEC0DDFA-5275-4DA6-8721-7E6520F1A2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46007" y="4016560"/>
            <a:ext cx="1018738" cy="1018738"/>
          </a:xfrm>
          <a:prstGeom prst="rect">
            <a:avLst/>
          </a:prstGeom>
        </p:spPr>
      </p:pic>
      <p:pic>
        <p:nvPicPr>
          <p:cNvPr id="2062" name="Picture 14" descr="Image result for free spy with hat | Spy party, Spy hats, Spy kids">
            <a:extLst>
              <a:ext uri="{FF2B5EF4-FFF2-40B4-BE49-F238E27FC236}">
                <a16:creationId xmlns:a16="http://schemas.microsoft.com/office/drawing/2014/main" xmlns="" id="{21ED4320-C4BA-4328-A235-22BF05FB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36" y="3570669"/>
            <a:ext cx="511324" cy="5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D1F308-C68B-4ACA-BE31-91714A75E97E}"/>
              </a:ext>
            </a:extLst>
          </p:cNvPr>
          <p:cNvSpPr txBox="1"/>
          <p:nvPr/>
        </p:nvSpPr>
        <p:spPr>
          <a:xfrm>
            <a:off x="518160" y="5422006"/>
            <a:ext cx="1098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From Problem Solver to “Problem Finder”</a:t>
            </a:r>
          </a:p>
        </p:txBody>
      </p:sp>
    </p:spTree>
    <p:extLst>
      <p:ext uri="{BB962C8B-B14F-4D97-AF65-F5344CB8AC3E}">
        <p14:creationId xmlns:p14="http://schemas.microsoft.com/office/powerpoint/2010/main" val="306489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807B230-F268-4654-A5D6-023341BA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Role Strategic Planning / Product Strategy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85966E-9857-49B5-81DB-05380DEC3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31" y="1557866"/>
            <a:ext cx="7347858" cy="41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3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B1F31F-0A69-4845-A8E5-67E6D663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70" y="2147998"/>
            <a:ext cx="4285859" cy="28592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A492E2-E7A1-44C8-8667-78B0D8E8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347F4E79-A47A-4957-A6E9-7AFCAD942829}"/>
              </a:ext>
            </a:extLst>
          </p:cNvPr>
          <p:cNvGrpSpPr/>
          <p:nvPr/>
        </p:nvGrpSpPr>
        <p:grpSpPr>
          <a:xfrm>
            <a:off x="2400300" y="1311426"/>
            <a:ext cx="11946410" cy="4821541"/>
            <a:chOff x="0" y="1311426"/>
            <a:chExt cx="11946410" cy="4821541"/>
          </a:xfrm>
        </p:grpSpPr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xmlns="" id="{5CACFEAE-F985-4B06-A672-E49F10C4FBA8}"/>
                </a:ext>
              </a:extLst>
            </p:cNvPr>
            <p:cNvSpPr/>
            <p:nvPr/>
          </p:nvSpPr>
          <p:spPr>
            <a:xfrm>
              <a:off x="5751671" y="3143391"/>
              <a:ext cx="5404010" cy="1083788"/>
            </a:xfrm>
            <a:custGeom>
              <a:avLst/>
              <a:gdLst>
                <a:gd name="connsiteX0" fmla="*/ 180635 w 1083788"/>
                <a:gd name="connsiteY0" fmla="*/ 0 h 5280768"/>
                <a:gd name="connsiteX1" fmla="*/ 903153 w 1083788"/>
                <a:gd name="connsiteY1" fmla="*/ 0 h 5280768"/>
                <a:gd name="connsiteX2" fmla="*/ 1083788 w 1083788"/>
                <a:gd name="connsiteY2" fmla="*/ 180635 h 5280768"/>
                <a:gd name="connsiteX3" fmla="*/ 1083788 w 1083788"/>
                <a:gd name="connsiteY3" fmla="*/ 5280768 h 5280768"/>
                <a:gd name="connsiteX4" fmla="*/ 1083788 w 1083788"/>
                <a:gd name="connsiteY4" fmla="*/ 5280768 h 5280768"/>
                <a:gd name="connsiteX5" fmla="*/ 0 w 1083788"/>
                <a:gd name="connsiteY5" fmla="*/ 5280768 h 5280768"/>
                <a:gd name="connsiteX6" fmla="*/ 0 w 1083788"/>
                <a:gd name="connsiteY6" fmla="*/ 5280768 h 5280768"/>
                <a:gd name="connsiteX7" fmla="*/ 0 w 1083788"/>
                <a:gd name="connsiteY7" fmla="*/ 180635 h 5280768"/>
                <a:gd name="connsiteX8" fmla="*/ 180635 w 1083788"/>
                <a:gd name="connsiteY8" fmla="*/ 0 h 528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788" h="5280768">
                  <a:moveTo>
                    <a:pt x="1083788" y="880146"/>
                  </a:moveTo>
                  <a:lnTo>
                    <a:pt x="1083788" y="4400622"/>
                  </a:lnTo>
                  <a:cubicBezTo>
                    <a:pt x="1083788" y="4886713"/>
                    <a:pt x="1067190" y="5280768"/>
                    <a:pt x="1046716" y="5280768"/>
                  </a:cubicBezTo>
                  <a:lnTo>
                    <a:pt x="0" y="5280768"/>
                  </a:lnTo>
                  <a:lnTo>
                    <a:pt x="0" y="528076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46716" y="0"/>
                  </a:lnTo>
                  <a:cubicBezTo>
                    <a:pt x="1067190" y="0"/>
                    <a:pt x="1083788" y="394055"/>
                    <a:pt x="1083788" y="880146"/>
                  </a:cubicBezTo>
                  <a:close/>
                </a:path>
              </a:pathLst>
            </a:cu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8016" tIns="64022" rIns="64022" bIns="64022" numCol="1" spcCol="1270" anchor="ctr" anchorCtr="0">
              <a:noAutofit/>
            </a:bodyPr>
            <a:lstStyle/>
            <a:p>
              <a:pPr marL="171450" lvl="1" indent="-171450" defTabSz="800100">
                <a:spcBef>
                  <a:spcPct val="0"/>
                </a:spcBef>
                <a:spcAft>
                  <a:spcPts val="1200"/>
                </a:spcAft>
                <a:buFontTx/>
                <a:buChar char="••"/>
              </a:pPr>
              <a:r>
                <a:rPr lang="en-US" sz="2000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Assess customer trends</a:t>
              </a:r>
            </a:p>
            <a:p>
              <a:pPr marL="171450" lvl="1" indent="-171450" defTabSz="800100">
                <a:spcBef>
                  <a:spcPct val="0"/>
                </a:spcBef>
                <a:spcAft>
                  <a:spcPts val="1200"/>
                </a:spcAft>
                <a:buFontTx/>
                <a:buChar char="••"/>
              </a:pPr>
              <a:r>
                <a:rPr lang="en-US" sz="2000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Operations analysis</a:t>
              </a:r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xmlns="" id="{82DE4BC7-443B-4227-924C-9E4C170A065F}"/>
                </a:ext>
              </a:extLst>
            </p:cNvPr>
            <p:cNvSpPr/>
            <p:nvPr/>
          </p:nvSpPr>
          <p:spPr>
            <a:xfrm>
              <a:off x="5751671" y="4452357"/>
              <a:ext cx="6194739" cy="1077346"/>
            </a:xfrm>
            <a:custGeom>
              <a:avLst/>
              <a:gdLst>
                <a:gd name="connsiteX0" fmla="*/ 179561 w 1077346"/>
                <a:gd name="connsiteY0" fmla="*/ 0 h 5280768"/>
                <a:gd name="connsiteX1" fmla="*/ 897785 w 1077346"/>
                <a:gd name="connsiteY1" fmla="*/ 0 h 5280768"/>
                <a:gd name="connsiteX2" fmla="*/ 1077346 w 1077346"/>
                <a:gd name="connsiteY2" fmla="*/ 179561 h 5280768"/>
                <a:gd name="connsiteX3" fmla="*/ 1077346 w 1077346"/>
                <a:gd name="connsiteY3" fmla="*/ 5280768 h 5280768"/>
                <a:gd name="connsiteX4" fmla="*/ 1077346 w 1077346"/>
                <a:gd name="connsiteY4" fmla="*/ 5280768 h 5280768"/>
                <a:gd name="connsiteX5" fmla="*/ 0 w 1077346"/>
                <a:gd name="connsiteY5" fmla="*/ 5280768 h 5280768"/>
                <a:gd name="connsiteX6" fmla="*/ 0 w 1077346"/>
                <a:gd name="connsiteY6" fmla="*/ 5280768 h 5280768"/>
                <a:gd name="connsiteX7" fmla="*/ 0 w 1077346"/>
                <a:gd name="connsiteY7" fmla="*/ 179561 h 5280768"/>
                <a:gd name="connsiteX8" fmla="*/ 179561 w 1077346"/>
                <a:gd name="connsiteY8" fmla="*/ 0 h 528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7346" h="5280768">
                  <a:moveTo>
                    <a:pt x="1077346" y="880144"/>
                  </a:moveTo>
                  <a:lnTo>
                    <a:pt x="1077346" y="4400624"/>
                  </a:lnTo>
                  <a:cubicBezTo>
                    <a:pt x="1077346" y="4886715"/>
                    <a:pt x="1060945" y="5280768"/>
                    <a:pt x="1040713" y="5280768"/>
                  </a:cubicBezTo>
                  <a:lnTo>
                    <a:pt x="0" y="5280768"/>
                  </a:lnTo>
                  <a:lnTo>
                    <a:pt x="0" y="528076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40713" y="0"/>
                  </a:lnTo>
                  <a:cubicBezTo>
                    <a:pt x="1060945" y="0"/>
                    <a:pt x="1077346" y="394053"/>
                    <a:pt x="1077346" y="880144"/>
                  </a:cubicBezTo>
                  <a:close/>
                </a:path>
              </a:pathLst>
            </a:cu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8016" tIns="64022" rIns="64022" bIns="64022" numCol="1" spcCol="1270" anchor="ctr" anchorCtr="0">
              <a:noAutofit/>
            </a:bodyPr>
            <a:lstStyle/>
            <a:p>
              <a:pPr marL="171450" lvl="1" indent="-171450" defTabSz="800100">
                <a:spcBef>
                  <a:spcPct val="0"/>
                </a:spcBef>
                <a:spcAft>
                  <a:spcPts val="1200"/>
                </a:spcAft>
                <a:buFontTx/>
                <a:buChar char="••"/>
                <a:defRPr/>
              </a:pPr>
              <a:r>
                <a:rPr lang="en-US" sz="2000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Competitive analysis</a:t>
              </a:r>
              <a:endParaRPr lang="en-US" sz="20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800100">
                <a:spcBef>
                  <a:spcPct val="0"/>
                </a:spcBef>
                <a:spcAft>
                  <a:spcPts val="1200"/>
                </a:spcAft>
                <a:buFontTx/>
                <a:buChar char="••"/>
              </a:pPr>
              <a:r>
                <a:rPr lang="en-US" sz="2000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Investment decisions</a:t>
              </a:r>
            </a:p>
          </p:txBody>
        </p:sp>
        <p:graphicFrame>
          <p:nvGraphicFramePr>
            <p:cNvPr id="61" name="Diagram 60">
              <a:extLst>
                <a:ext uri="{FF2B5EF4-FFF2-40B4-BE49-F238E27FC236}">
                  <a16:creationId xmlns:a16="http://schemas.microsoft.com/office/drawing/2014/main" xmlns="" id="{E2630C18-8257-4577-971C-289BBB3937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1064313"/>
                </p:ext>
              </p:extLst>
            </p:nvPr>
          </p:nvGraphicFramePr>
          <p:xfrm>
            <a:off x="0" y="1311426"/>
            <a:ext cx="5622344" cy="48215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xmlns="" id="{7BF7FB45-5CA6-4B3F-8EAE-99C809A8179C}"/>
                </a:ext>
              </a:extLst>
            </p:cNvPr>
            <p:cNvSpPr/>
            <p:nvPr/>
          </p:nvSpPr>
          <p:spPr>
            <a:xfrm>
              <a:off x="5751671" y="1840867"/>
              <a:ext cx="5404009" cy="1077346"/>
            </a:xfrm>
            <a:custGeom>
              <a:avLst/>
              <a:gdLst>
                <a:gd name="connsiteX0" fmla="*/ 179561 w 1077346"/>
                <a:gd name="connsiteY0" fmla="*/ 0 h 5280768"/>
                <a:gd name="connsiteX1" fmla="*/ 897785 w 1077346"/>
                <a:gd name="connsiteY1" fmla="*/ 0 h 5280768"/>
                <a:gd name="connsiteX2" fmla="*/ 1077346 w 1077346"/>
                <a:gd name="connsiteY2" fmla="*/ 179561 h 5280768"/>
                <a:gd name="connsiteX3" fmla="*/ 1077346 w 1077346"/>
                <a:gd name="connsiteY3" fmla="*/ 5280768 h 5280768"/>
                <a:gd name="connsiteX4" fmla="*/ 1077346 w 1077346"/>
                <a:gd name="connsiteY4" fmla="*/ 5280768 h 5280768"/>
                <a:gd name="connsiteX5" fmla="*/ 0 w 1077346"/>
                <a:gd name="connsiteY5" fmla="*/ 5280768 h 5280768"/>
                <a:gd name="connsiteX6" fmla="*/ 0 w 1077346"/>
                <a:gd name="connsiteY6" fmla="*/ 5280768 h 5280768"/>
                <a:gd name="connsiteX7" fmla="*/ 0 w 1077346"/>
                <a:gd name="connsiteY7" fmla="*/ 179561 h 5280768"/>
                <a:gd name="connsiteX8" fmla="*/ 179561 w 1077346"/>
                <a:gd name="connsiteY8" fmla="*/ 0 h 528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7346" h="5280768">
                  <a:moveTo>
                    <a:pt x="1077346" y="880144"/>
                  </a:moveTo>
                  <a:lnTo>
                    <a:pt x="1077346" y="4400624"/>
                  </a:lnTo>
                  <a:cubicBezTo>
                    <a:pt x="1077346" y="4886715"/>
                    <a:pt x="1060945" y="5280768"/>
                    <a:pt x="1040713" y="5280768"/>
                  </a:cubicBezTo>
                  <a:lnTo>
                    <a:pt x="0" y="5280768"/>
                  </a:lnTo>
                  <a:lnTo>
                    <a:pt x="0" y="528076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40713" y="0"/>
                  </a:lnTo>
                  <a:cubicBezTo>
                    <a:pt x="1060945" y="0"/>
                    <a:pt x="1077346" y="394053"/>
                    <a:pt x="1077346" y="880144"/>
                  </a:cubicBezTo>
                  <a:close/>
                </a:path>
              </a:pathLst>
            </a:cu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8016" tIns="64022" rIns="64022" bIns="64022" numCol="1" spcCol="1270" anchor="ctr" anchorCtr="0">
              <a:noAutofit/>
            </a:bodyPr>
            <a:lstStyle/>
            <a:p>
              <a:pPr marL="171450" marR="0" lvl="1" indent="-171450" defTabSz="800100" eaLnBrk="1" fontAlgn="auto" latinLnBrk="0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Analyze macro-economic trends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171450" marR="0" lvl="1" indent="-171450" defTabSz="800100" eaLnBrk="1" fontAlgn="auto" latinLnBrk="0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Market analysis and forecasting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808AE94-6294-41D0-A5F7-9FDC518549F8}"/>
              </a:ext>
            </a:extLst>
          </p:cNvPr>
          <p:cNvSpPr txBox="1"/>
          <p:nvPr/>
        </p:nvSpPr>
        <p:spPr>
          <a:xfrm rot="3734167">
            <a:off x="2633176" y="3269894"/>
            <a:ext cx="2464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187540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8820683-5221-4B8F-BA2B-A546A787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Market Segment Forecasting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6BD7A3-6C36-4CF8-9012-31E89D405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/>
        </p:blipFill>
        <p:spPr>
          <a:xfrm>
            <a:off x="672613" y="1311426"/>
            <a:ext cx="10846774" cy="46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73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MTemplate_Colors">
      <a:dk1>
        <a:srgbClr val="63666A"/>
      </a:dk1>
      <a:lt1>
        <a:sysClr val="window" lastClr="FFFFFF"/>
      </a:lt1>
      <a:dk2>
        <a:srgbClr val="000000"/>
      </a:dk2>
      <a:lt2>
        <a:srgbClr val="E7E6E6"/>
      </a:lt2>
      <a:accent1>
        <a:srgbClr val="002F6C"/>
      </a:accent1>
      <a:accent2>
        <a:srgbClr val="00A3E0"/>
      </a:accent2>
      <a:accent3>
        <a:srgbClr val="007396"/>
      </a:accent3>
      <a:accent4>
        <a:srgbClr val="833177"/>
      </a:accent4>
      <a:accent5>
        <a:srgbClr val="43B02A"/>
      </a:accent5>
      <a:accent6>
        <a:srgbClr val="FFC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ckheed Martin PowerPoint_2018_White-Title.pptx" id="{FD2F9869-72E2-4688-AD2F-F5F52227D83B}" vid="{C5868E07-A30F-4AEA-831C-A31005B9B4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BFE13F2C6DC4E8A742168C5E5E2A3" ma:contentTypeVersion="12" ma:contentTypeDescription="Create a new document." ma:contentTypeScope="" ma:versionID="48900e67c0d0066448a8529c3e1c1e65">
  <xsd:schema xmlns:xsd="http://www.w3.org/2001/XMLSchema" xmlns:xs="http://www.w3.org/2001/XMLSchema" xmlns:p="http://schemas.microsoft.com/office/2006/metadata/properties" xmlns:ns2="661bd46e-921f-4b2f-94f6-3f9bfcdede32" xmlns:ns3="1042a8a7-e606-4d6a-9cd6-c2fbda9658e7" targetNamespace="http://schemas.microsoft.com/office/2006/metadata/properties" ma:root="true" ma:fieldsID="7935dc6e203849a374f4e7dc4c1c3403" ns2:_="" ns3:_="">
    <xsd:import namespace="661bd46e-921f-4b2f-94f6-3f9bfcdede32"/>
    <xsd:import namespace="1042a8a7-e606-4d6a-9cd6-c2fbda9658e7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Info" minOccurs="0"/>
                <xsd:element ref="ns2:SIPLabel" minOccurs="0"/>
                <xsd:element ref="ns2:SIPLabel_ECICountry" minOccurs="0"/>
                <xsd:element ref="ns2:SIPLabel_OCI" minOccurs="0"/>
                <xsd:element ref="ns2:SIPLabel_TPPI" minOccurs="0"/>
                <xsd:element ref="ns2:SIPLabel_Special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bd46e-921f-4b2f-94f6-3f9bfcdede3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Enterprise_x0020_Keywords" ma:displayName="Enterprise Keywords" ma:fieldId="{23f27201-bee3-471e-b2e7-b64fd8b7ca38}" ma:taxonomyMulti="true" ma:sspId="5f68076a-9896-4f70-850d-4130ed0339a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5dfc3885-0e86-4dcb-a692-351b8f83f0b3}" ma:internalName="TaxCatchAll" ma:showField="CatchAllData" ma:web="661bd46e-921f-4b2f-94f6-3f9bfcdede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PLabel" ma:index="12" nillable="true" ma:displayName="Sensitive Information Protection (SIP) Label" ma:internalName="SIPLabel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nrestricted"/>
                    <xsd:enumeration value="Lockheed Martin Proprietary Information (LMPI)"/>
                    <xsd:enumeration value="Export Controlled Information (ECI)"/>
                    <xsd:enumeration value="Attorney-Client Privileged Information and/or Attorney Work Product"/>
                    <xsd:enumeration value="Protected Information"/>
                    <xsd:enumeration value="Personal Information"/>
                    <xsd:enumeration value="Third Party Proprietary Information"/>
                    <xsd:enumeration value="Organizational Conflict of Interest (OCI)"/>
                    <xsd:enumeration value="Specialty Label"/>
                  </xsd:restriction>
                </xsd:simpleType>
              </xsd:element>
            </xsd:sequence>
          </xsd:extension>
        </xsd:complexContent>
      </xsd:complexType>
    </xsd:element>
    <xsd:element name="SIPLabel_ECICountry" ma:index="13" nillable="true" ma:displayName="Export Control Country of Jurisdiction" ma:internalName="SIPLabel_ECICount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nited States (US)"/>
                    <xsd:enumeration value="Canada (CA)"/>
                    <xsd:enumeration value="United Kingdom (GB)"/>
                    <xsd:enumeration value="Australia (AU)"/>
                    <xsd:enumeration value="Albania (AL)"/>
                    <xsd:enumeration value="Argentina (AR)"/>
                    <xsd:enumeration value="Bahrain (BH)"/>
                    <xsd:enumeration value="Belgium (BE)"/>
                    <xsd:enumeration value="Brazil (BR)"/>
                    <xsd:enumeration value="China (CN)"/>
                    <xsd:enumeration value="Colombia (CO)"/>
                    <xsd:enumeration value="Croatia (HR)"/>
                    <xsd:enumeration value="Denmark (DK)"/>
                    <xsd:enumeration value="Egypt (EG)"/>
                    <xsd:enumeration value="Finland (FI)"/>
                    <xsd:enumeration value="France (FR)"/>
                    <xsd:enumeration value="Germany (DE)"/>
                    <xsd:enumeration value="Greece (GR)"/>
                    <xsd:enumeration value="Guam (GU)"/>
                    <xsd:enumeration value="Hong Kong (HK)"/>
                    <xsd:enumeration value="India (IN)"/>
                    <xsd:enumeration value="Israel (IL)"/>
                    <xsd:enumeration value="Italy (IT)"/>
                    <xsd:enumeration value="Japan (JP)"/>
                    <xsd:enumeration value="Korea, Republic of (KR)"/>
                    <xsd:enumeration value="Kuwait (KW)"/>
                    <xsd:enumeration value="Malaysia (MY)"/>
                    <xsd:enumeration value="Mauritius (MU)"/>
                    <xsd:enumeration value="Mexico (MX)"/>
                    <xsd:enumeration value="Netherlands (NL)"/>
                    <xsd:enumeration value="New Zealand (NZ)"/>
                    <xsd:enumeration value="Norway (NO)"/>
                    <xsd:enumeration value="Philippines (PH)"/>
                    <xsd:enumeration value="Poland (PL)"/>
                    <xsd:enumeration value="Portugal (PT)"/>
                    <xsd:enumeration value="Puerto Rico (PR)"/>
                    <xsd:enumeration value="Romania (RO)"/>
                    <xsd:enumeration value="Saudi Arabia (SA)"/>
                    <xsd:enumeration value="Singapore (SG)"/>
                    <xsd:enumeration value="South Africa (ZA)"/>
                    <xsd:enumeration value="Spain (ES)"/>
                    <xsd:enumeration value="Sweden (SE)"/>
                    <xsd:enumeration value="Switzerland (CH)"/>
                    <xsd:enumeration value="Taiwan, Province of China (TW)"/>
                    <xsd:enumeration value="Thailand (TH)"/>
                    <xsd:enumeration value="Turkey (TR)"/>
                    <xsd:enumeration value="United Arab Emirates (AE)"/>
                    <xsd:enumeration value="Venezuela (VE)"/>
                    <xsd:enumeration value="Viet Nam (VN)"/>
                  </xsd:restriction>
                </xsd:simpleType>
              </xsd:element>
            </xsd:sequence>
          </xsd:extension>
        </xsd:complexContent>
      </xsd:complexType>
    </xsd:element>
    <xsd:element name="SIPLabel_OCI" ma:index="14" nillable="true" ma:displayName="Organizational Conflict of Interest" ma:internalName="SIPLabel_OCI">
      <xsd:simpleType>
        <xsd:restriction base="dms:Text"/>
      </xsd:simpleType>
    </xsd:element>
    <xsd:element name="SIPLabel_TPPI" ma:index="15" nillable="true" ma:displayName="Third Party" ma:internalName="SIPLabel_TPPI">
      <xsd:simpleType>
        <xsd:restriction base="dms:Text"/>
      </xsd:simpleType>
    </xsd:element>
    <xsd:element name="SIPLabel_Specialty" ma:index="16" nillable="true" ma:displayName="Specialty Label" ma:internalName="SIPLabel_Specialt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or Official Use Only"/>
                    <xsd:enumeration value="NATO Restricted"/>
                    <xsd:enumeration value="UK OFFICIAL"/>
                    <xsd:enumeration value="UK OFFICIAL-SENSITIV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2a8a7-e606-4d6a-9cd6-c2fbda9658e7" elementFormDefault="qualified">
    <xsd:import namespace="http://schemas.microsoft.com/office/2006/documentManagement/types"/>
    <xsd:import namespace="http://schemas.microsoft.com/office/infopath/2007/PartnerControls"/>
    <xsd:element name="Info" ma:index="11" nillable="true" ma:displayName="Info" ma:internalName="Inf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1bd46e-921f-4b2f-94f6-3f9bfcdede32">
      <Value>34</Value>
      <Value>33</Value>
      <Value>32</Value>
    </TaxCatchAll>
    <SIPLabel_Specialty xmlns="661bd46e-921f-4b2f-94f6-3f9bfcdede32"/>
    <SIPLabel_TPPI xmlns="661bd46e-921f-4b2f-94f6-3f9bfcdede32" xsi:nil="true"/>
    <TaxKeywordTaxHTField xmlns="661bd46e-921f-4b2f-94f6-3f9bfcdede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cf27d6ae-165f-4fd4-82df-b359670c06e5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aa6d2b24-3068-464c-b8a1-9c0912f06071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fdd97a65-f75e-49d0-985b-95654da0a884</TermId>
        </TermInfo>
      </Terms>
    </TaxKeywordTaxHTField>
    <SIPLabel_OCI xmlns="661bd46e-921f-4b2f-94f6-3f9bfcdede32" xsi:nil="true"/>
    <Info xmlns="1042a8a7-e606-4d6a-9cd6-c2fbda9658e7">White background on title &amp; end slides</Info>
    <SIPLabel_ECICountry xmlns="661bd46e-921f-4b2f-94f6-3f9bfcdede32"/>
    <SIPLabel xmlns="661bd46e-921f-4b2f-94f6-3f9bfcdede32">
      <Value>Unrestricted</Value>
    </SIPLabe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6939EC-D0B0-4FCE-ACE8-B16456A0E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bd46e-921f-4b2f-94f6-3f9bfcdede32"/>
    <ds:schemaRef ds:uri="1042a8a7-e606-4d6a-9cd6-c2fbda9658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99D200-8C76-4381-B149-0ABAA83066D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042a8a7-e606-4d6a-9cd6-c2fbda9658e7"/>
    <ds:schemaRef ds:uri="http://purl.org/dc/terms/"/>
    <ds:schemaRef ds:uri="661bd46e-921f-4b2f-94f6-3f9bfcdede3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D910FE-BA35-46CD-9006-7B6EAFC627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Lockheed Martin PowerPoint_2018_White-Title</Template>
  <TotalTime>731</TotalTime>
  <Words>374</Words>
  <Application>Microsoft Office PowerPoint</Application>
  <PresentationFormat>Custom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Bryan Marazzi</vt:lpstr>
      <vt:lpstr>Career Started with Legos…</vt:lpstr>
      <vt:lpstr>STEM Career Paths / Aerospace Industry</vt:lpstr>
      <vt:lpstr>My Career So Far…</vt:lpstr>
      <vt:lpstr>Global / Diverse Workplace</vt:lpstr>
      <vt:lpstr>Skillsets Change Over Time</vt:lpstr>
      <vt:lpstr>Current Role Strategic Planning / Product Strategy</vt:lpstr>
      <vt:lpstr>Strategic Planning</vt:lpstr>
      <vt:lpstr>Example: Market Segment Forecasting</vt:lpstr>
      <vt:lpstr>Example: Market Segment Forecasting</vt:lpstr>
      <vt:lpstr>Product Strategy and the Product Lifecycle</vt:lpstr>
      <vt:lpstr>Closing Thoughts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Marazzi, Bryan M (US)</dc:creator>
  <cp:keywords>Lockheed Martin Proprietary Information, template; Official; PowerPoint</cp:keywords>
  <cp:lastModifiedBy>Kim Edwards</cp:lastModifiedBy>
  <cp:revision>68</cp:revision>
  <dcterms:created xsi:type="dcterms:W3CDTF">2020-10-05T20:38:02Z</dcterms:created>
  <dcterms:modified xsi:type="dcterms:W3CDTF">2020-10-29T20:56:45Z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ProgramsCount">
    <vt:i4>0</vt:i4>
  </property>
  <property fmtid="{D5CDD505-2E9C-101B-9397-08002B2CF9AE}" pid="3" name="ContentTypeId">
    <vt:lpwstr>0x010100A29BFE13F2C6DC4E8A742168C5E5E2A3</vt:lpwstr>
  </property>
  <property fmtid="{D5CDD505-2E9C-101B-9397-08002B2CF9AE}" pid="4" name="Enterprise Keywords">
    <vt:lpwstr>34;#Official|cf27d6ae-165f-4fd4-82df-b359670c06e5;#33;#template|aa6d2b24-3068-464c-b8a1-9c0912f06071;#32;#PowerPoint|fdd97a65-f75e-49d0-985b-95654da0a884</vt:lpwstr>
  </property>
  <property fmtid="{D5CDD505-2E9C-101B-9397-08002B2CF9AE}" pid="5" name="LM SIP Document Sensitivity">
    <vt:lpwstr>Lockheed Martin Proprietary Information</vt:lpwstr>
  </property>
  <property fmtid="{D5CDD505-2E9C-101B-9397-08002B2CF9AE}" pid="6" name="Document Author">
    <vt:lpwstr>US\e337316</vt:lpwstr>
  </property>
  <property fmtid="{D5CDD505-2E9C-101B-9397-08002B2CF9AE}" pid="7" name="Document Sensitivity">
    <vt:lpwstr>2</vt:lpwstr>
  </property>
  <property fmtid="{D5CDD505-2E9C-101B-9397-08002B2CF9AE}" pid="8" name="ThirdParty">
    <vt:lpwstr/>
  </property>
  <property fmtid="{D5CDD505-2E9C-101B-9397-08002B2CF9AE}" pid="9" name="OCI Restriction">
    <vt:bool>false</vt:bool>
  </property>
  <property fmtid="{D5CDD505-2E9C-101B-9397-08002B2CF9AE}" pid="10" name="OCI Additional Info">
    <vt:lpwstr/>
  </property>
  <property fmtid="{D5CDD505-2E9C-101B-9397-08002B2CF9AE}" pid="11" name="Allow Header Overwrite">
    <vt:bool>true</vt:bool>
  </property>
  <property fmtid="{D5CDD505-2E9C-101B-9397-08002B2CF9AE}" pid="12" name="Allow Footer Overwrite">
    <vt:bool>true</vt:bool>
  </property>
  <property fmtid="{D5CDD505-2E9C-101B-9397-08002B2CF9AE}" pid="13" name="Multiple Selected">
    <vt:lpwstr>-1</vt:lpwstr>
  </property>
  <property fmtid="{D5CDD505-2E9C-101B-9397-08002B2CF9AE}" pid="14" name="SIPLongWording">
    <vt:lpwstr>Lockheed Martin Proprietary Information_x000d_
_x000d_
</vt:lpwstr>
  </property>
  <property fmtid="{D5CDD505-2E9C-101B-9397-08002B2CF9AE}" pid="15" name="ExpCountry">
    <vt:lpwstr/>
  </property>
</Properties>
</file>