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314" r:id="rId2"/>
    <p:sldId id="261" r:id="rId3"/>
    <p:sldId id="561" r:id="rId4"/>
    <p:sldId id="587" r:id="rId5"/>
    <p:sldId id="562" r:id="rId6"/>
    <p:sldId id="563" r:id="rId7"/>
    <p:sldId id="564" r:id="rId8"/>
    <p:sldId id="565" r:id="rId9"/>
    <p:sldId id="523" r:id="rId10"/>
    <p:sldId id="524" r:id="rId11"/>
    <p:sldId id="525" r:id="rId12"/>
    <p:sldId id="412" r:id="rId13"/>
    <p:sldId id="536" r:id="rId14"/>
    <p:sldId id="538" r:id="rId15"/>
    <p:sldId id="263" r:id="rId16"/>
    <p:sldId id="539" r:id="rId17"/>
    <p:sldId id="555" r:id="rId18"/>
    <p:sldId id="556" r:id="rId19"/>
    <p:sldId id="585" r:id="rId20"/>
    <p:sldId id="584" r:id="rId21"/>
    <p:sldId id="582" r:id="rId22"/>
    <p:sldId id="557" r:id="rId23"/>
    <p:sldId id="553" r:id="rId24"/>
    <p:sldId id="544" r:id="rId25"/>
    <p:sldId id="559" r:id="rId26"/>
    <p:sldId id="554" r:id="rId27"/>
    <p:sldId id="531" r:id="rId28"/>
    <p:sldId id="533" r:id="rId29"/>
    <p:sldId id="5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DEA8"/>
    <a:srgbClr val="F0EE8C"/>
    <a:srgbClr val="F6F08C"/>
    <a:srgbClr val="000099"/>
    <a:srgbClr val="292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8" autoAdjust="0"/>
    <p:restoredTop sz="97091" autoAdjust="0"/>
  </p:normalViewPr>
  <p:slideViewPr>
    <p:cSldViewPr>
      <p:cViewPr varScale="1">
        <p:scale>
          <a:sx n="159" d="100"/>
          <a:sy n="159" d="100"/>
        </p:scale>
        <p:origin x="23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-378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58A9E-B468-42CF-9C63-2DB673421D77}" type="datetimeFigureOut">
              <a:rPr lang="en-US" smtClean="0"/>
              <a:t>11/12/20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A473-9A0C-4B5E-9464-78E360EB29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8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</a:t>
            </a:r>
            <a:r>
              <a:rPr lang="en-US" baseline="0" dirty="0"/>
              <a:t> at the end: The density of the intact regions appears uniform.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19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24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22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Eliminate 2 of the y-axes. The space between boxes could </a:t>
            </a:r>
            <a:r>
              <a:rPr lang="en-US"/>
              <a:t>be smaller.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9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10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88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63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/>
              <a:ea typeface="Arial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54CD71A1-DE2D-40B2-8D93-A6B3C9D90804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96421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/>
              <a:ea typeface="Arial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54CD71A1-DE2D-40B2-8D93-A6B3C9D90804}" type="slidenum">
              <a:rPr lang="en-US" altLang="en-US" sz="1200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9024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5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all these bigger!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1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all these bigger!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5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1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95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</a:t>
            </a:r>
            <a:r>
              <a:rPr lang="en-US" baseline="0" dirty="0"/>
              <a:t> at the end: The density of the intact regions appears uniform.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5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</a:t>
            </a:r>
            <a:r>
              <a:rPr lang="en-US" baseline="0" dirty="0"/>
              <a:t> at the end: The density of the intact regions appears uniform.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A473-9A0C-4B5E-9464-78E360EB29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9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9CA7-12D7-CB47-A751-DE7B4843282E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2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2313-AC85-764D-9B54-DF5E1B2E61BC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66E0-088E-4446-B5A8-04444701AC49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0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8EA5-2921-8943-B543-7B6A87833055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0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FA69-BF3E-0543-BF0A-11DDEC05B246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6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FE7-1DAE-AB4C-B8AB-25CED712B272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3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E40A-7B77-3144-9F02-3D748A36B69A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6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5E23-6998-244B-A195-726CFBCAE7AF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3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994-8380-7D40-9F94-AA5EABC6485C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7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F3E1-9D3C-7E45-9CA3-35D3D9E711F2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4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2D98-C812-0541-B770-4E30DA9E660D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4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71329-582B-0642-88BC-9907EEB67F3E}" type="datetime1">
              <a:rPr lang="en-US" smtClean="0"/>
              <a:t>11/12/20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51A68-A119-4CE6-BFD5-0B775F9A1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femsec/fiy04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owland.harvard.edu/labs/bacteria/movies/index.php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890" y="130175"/>
            <a:ext cx="9144000" cy="1470025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Rigid Body Dynamics of 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Motile Bacteria near Surfaces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66700" y="5867400"/>
            <a:ext cx="8610600" cy="762000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0070C0"/>
                </a:solidFill>
              </a:rPr>
              <a:t>Orrin Shindell – Department of Physics &amp; Astronomy, Trinity University, San Antonio, TX</a:t>
            </a:r>
          </a:p>
          <a:p>
            <a:pPr algn="l"/>
            <a:r>
              <a:rPr lang="en-US" sz="1800" dirty="0">
                <a:solidFill>
                  <a:srgbClr val="0070C0"/>
                </a:solidFill>
              </a:rPr>
              <a:t>Center for Excellence in Education – November 12, 2020</a:t>
            </a:r>
          </a:p>
          <a:p>
            <a:pPr algn="l"/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3" name="RealTimeMovieWithScaleBar.avi">
            <a:hlinkClick r:id="" action="ppaction://media"/>
            <a:extLst>
              <a:ext uri="{FF2B5EF4-FFF2-40B4-BE49-F238E27FC236}">
                <a16:creationId xmlns:a16="http://schemas.microsoft.com/office/drawing/2014/main" id="{4FD73623-9726-7642-894E-78020FBBC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760" y="1845697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7"/>
    </mc:Choice>
    <mc:Fallback xmlns="">
      <p:transition spd="slow" advTm="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Total Internal Reflection</a:t>
            </a:r>
          </a:p>
        </p:txBody>
      </p:sp>
      <p:sp>
        <p:nvSpPr>
          <p:cNvPr id="2" name="Trapezoid 1"/>
          <p:cNvSpPr/>
          <p:nvPr/>
        </p:nvSpPr>
        <p:spPr>
          <a:xfrm>
            <a:off x="800582" y="4343400"/>
            <a:ext cx="7907438" cy="609600"/>
          </a:xfrm>
          <a:prstGeom prst="trapezoid">
            <a:avLst>
              <a:gd name="adj" fmla="val 800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10" y="3346128"/>
            <a:ext cx="913339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43000" y="3772705"/>
            <a:ext cx="304800" cy="570695"/>
            <a:chOff x="1091877" y="4458505"/>
            <a:chExt cx="304800" cy="570695"/>
          </a:xfrm>
        </p:grpSpPr>
        <p:sp>
          <p:nvSpPr>
            <p:cNvPr id="9" name="Arc 8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Arc 25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8077200" y="3794087"/>
            <a:ext cx="304800" cy="570695"/>
            <a:chOff x="1091877" y="4458505"/>
            <a:chExt cx="304800" cy="570695"/>
          </a:xfrm>
        </p:grpSpPr>
        <p:sp>
          <p:nvSpPr>
            <p:cNvPr id="33" name="Arc 32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Arc 33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17" name="Straight Arrow Connector 16"/>
          <p:cNvCxnSpPr>
            <a:endCxn id="5" idx="0"/>
          </p:cNvCxnSpPr>
          <p:nvPr/>
        </p:nvCxnSpPr>
        <p:spPr>
          <a:xfrm flipV="1">
            <a:off x="1496607" y="3346128"/>
            <a:ext cx="3080698" cy="9880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0"/>
          </p:cNvCxnSpPr>
          <p:nvPr/>
        </p:nvCxnSpPr>
        <p:spPr>
          <a:xfrm>
            <a:off x="4577305" y="3346128"/>
            <a:ext cx="3444674" cy="9880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F89BBF-FDA5-2A4E-AD15-32F8B80991A0}"/>
              </a:ext>
            </a:extLst>
          </p:cNvPr>
          <p:cNvCxnSpPr/>
          <p:nvPr/>
        </p:nvCxnSpPr>
        <p:spPr>
          <a:xfrm>
            <a:off x="4571999" y="1676400"/>
            <a:ext cx="0" cy="26670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3A54DA-65AF-A541-90B5-B7092A0EA95D}"/>
                  </a:ext>
                </a:extLst>
              </p:cNvPr>
              <p:cNvSpPr txBox="1"/>
              <p:nvPr/>
            </p:nvSpPr>
            <p:spPr>
              <a:xfrm>
                <a:off x="4180539" y="3432619"/>
                <a:ext cx="447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3A54DA-65AF-A541-90B5-B7092A0E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539" y="3432619"/>
                <a:ext cx="44782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7EC25-78D3-F843-BB5B-9CB4DE2E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83899-3474-3141-A266-D3A5A58BAEBC}"/>
              </a:ext>
            </a:extLst>
          </p:cNvPr>
          <p:cNvSpPr txBox="1"/>
          <p:nvPr/>
        </p:nvSpPr>
        <p:spPr>
          <a:xfrm>
            <a:off x="1886882" y="5226043"/>
            <a:ext cx="5370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Maxwell’s Equations</a:t>
            </a:r>
            <a:endParaRPr lang="en-US" sz="3200" dirty="0"/>
          </a:p>
          <a:p>
            <a:pPr algn="ctr"/>
            <a:r>
              <a:rPr lang="en-US" sz="3200" dirty="0"/>
              <a:t>Continuity of Fields</a:t>
            </a:r>
          </a:p>
        </p:txBody>
      </p:sp>
    </p:spTree>
    <p:extLst>
      <p:ext uri="{BB962C8B-B14F-4D97-AF65-F5344CB8AC3E}">
        <p14:creationId xmlns:p14="http://schemas.microsoft.com/office/powerpoint/2010/main" val="327037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Evanescent Field</a:t>
            </a:r>
          </a:p>
        </p:txBody>
      </p:sp>
      <p:sp>
        <p:nvSpPr>
          <p:cNvPr id="2" name="Trapezoid 1"/>
          <p:cNvSpPr/>
          <p:nvPr/>
        </p:nvSpPr>
        <p:spPr>
          <a:xfrm>
            <a:off x="800582" y="4343400"/>
            <a:ext cx="7907438" cy="609600"/>
          </a:xfrm>
          <a:prstGeom prst="trapezoid">
            <a:avLst>
              <a:gd name="adj" fmla="val 800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10" y="3346128"/>
            <a:ext cx="913339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43000" y="3772705"/>
            <a:ext cx="304800" cy="570695"/>
            <a:chOff x="1091877" y="4458505"/>
            <a:chExt cx="304800" cy="570695"/>
          </a:xfrm>
        </p:grpSpPr>
        <p:sp>
          <p:nvSpPr>
            <p:cNvPr id="9" name="Arc 8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Arc 25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8077200" y="3794087"/>
            <a:ext cx="304800" cy="570695"/>
            <a:chOff x="1091877" y="4458505"/>
            <a:chExt cx="304800" cy="570695"/>
          </a:xfrm>
        </p:grpSpPr>
        <p:sp>
          <p:nvSpPr>
            <p:cNvPr id="33" name="Arc 32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Arc 33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17" name="Straight Arrow Connector 16"/>
          <p:cNvCxnSpPr>
            <a:endCxn id="5" idx="0"/>
          </p:cNvCxnSpPr>
          <p:nvPr/>
        </p:nvCxnSpPr>
        <p:spPr>
          <a:xfrm flipV="1">
            <a:off x="1496607" y="3346128"/>
            <a:ext cx="3080698" cy="9880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0"/>
          </p:cNvCxnSpPr>
          <p:nvPr/>
        </p:nvCxnSpPr>
        <p:spPr>
          <a:xfrm>
            <a:off x="4577305" y="3346128"/>
            <a:ext cx="3444674" cy="9880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7DF960-13EA-7A45-ACD2-B18934E86F9F}"/>
              </a:ext>
            </a:extLst>
          </p:cNvPr>
          <p:cNvCxnSpPr/>
          <p:nvPr/>
        </p:nvCxnSpPr>
        <p:spPr>
          <a:xfrm>
            <a:off x="2590800" y="30480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AC3CA4-67CB-924D-8A80-8C49E7A36B3B}"/>
              </a:ext>
            </a:extLst>
          </p:cNvPr>
          <p:cNvCxnSpPr/>
          <p:nvPr/>
        </p:nvCxnSpPr>
        <p:spPr>
          <a:xfrm>
            <a:off x="2596105" y="2743200"/>
            <a:ext cx="3962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F45C62-23F0-A041-86CF-6F9F8C573D13}"/>
              </a:ext>
            </a:extLst>
          </p:cNvPr>
          <p:cNvCxnSpPr/>
          <p:nvPr/>
        </p:nvCxnSpPr>
        <p:spPr>
          <a:xfrm>
            <a:off x="2590800" y="2438400"/>
            <a:ext cx="396240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4F189E-883F-324D-B016-508C558E5A3D}"/>
              </a:ext>
            </a:extLst>
          </p:cNvPr>
          <p:cNvCxnSpPr/>
          <p:nvPr/>
        </p:nvCxnSpPr>
        <p:spPr>
          <a:xfrm>
            <a:off x="2596105" y="2133600"/>
            <a:ext cx="3962400" cy="0"/>
          </a:xfrm>
          <a:prstGeom prst="line">
            <a:avLst/>
          </a:prstGeom>
          <a:ln w="31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6CF1E-5886-F74D-9D54-BF261D7ABED0}"/>
                  </a:ext>
                </a:extLst>
              </p:cNvPr>
              <p:cNvSpPr txBox="1"/>
              <p:nvPr/>
            </p:nvSpPr>
            <p:spPr>
              <a:xfrm>
                <a:off x="832022" y="2311357"/>
                <a:ext cx="1231556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6CF1E-5886-F74D-9D54-BF261D7AB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22" y="2311357"/>
                <a:ext cx="1231556" cy="300660"/>
              </a:xfrm>
              <a:prstGeom prst="rect">
                <a:avLst/>
              </a:prstGeom>
              <a:blipFill>
                <a:blip r:embed="rId3"/>
                <a:stretch>
                  <a:fillRect l="-2062" t="-112000" r="-3093" b="-1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51B2CA-39DA-7744-8F85-E52A26A44868}"/>
              </a:ext>
            </a:extLst>
          </p:cNvPr>
          <p:cNvCxnSpPr/>
          <p:nvPr/>
        </p:nvCxnSpPr>
        <p:spPr>
          <a:xfrm flipV="1">
            <a:off x="2362200" y="1877905"/>
            <a:ext cx="0" cy="14682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EC14E2-7B6F-464F-B009-3AB1F3DA7BDD}"/>
                  </a:ext>
                </a:extLst>
              </p:cNvPr>
              <p:cNvSpPr txBox="1"/>
              <p:nvPr/>
            </p:nvSpPr>
            <p:spPr>
              <a:xfrm>
                <a:off x="2090513" y="1810957"/>
                <a:ext cx="169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EC14E2-7B6F-464F-B009-3AB1F3DA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513" y="1810957"/>
                <a:ext cx="169084" cy="276999"/>
              </a:xfrm>
              <a:prstGeom prst="rect">
                <a:avLst/>
              </a:prstGeom>
              <a:blipFill>
                <a:blip r:embed="rId4"/>
                <a:stretch>
                  <a:fillRect l="-142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9F61D-0CE5-C842-8361-5A020DA5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5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849527-314A-0249-B07B-71DE07C4D585}"/>
                  </a:ext>
                </a:extLst>
              </p:cNvPr>
              <p:cNvSpPr txBox="1"/>
              <p:nvPr/>
            </p:nvSpPr>
            <p:spPr>
              <a:xfrm>
                <a:off x="371735" y="2597344"/>
                <a:ext cx="1231556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849527-314A-0249-B07B-71DE07C4D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35" y="2597344"/>
                <a:ext cx="1231556" cy="300660"/>
              </a:xfrm>
              <a:prstGeom prst="rect">
                <a:avLst/>
              </a:prstGeom>
              <a:blipFill>
                <a:blip r:embed="rId3"/>
                <a:stretch>
                  <a:fillRect l="-1020" t="-116667" r="-3061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AAC4208-1641-4B42-8714-329F7F29B4E8}"/>
              </a:ext>
            </a:extLst>
          </p:cNvPr>
          <p:cNvCxnSpPr/>
          <p:nvPr/>
        </p:nvCxnSpPr>
        <p:spPr>
          <a:xfrm flipV="1">
            <a:off x="1739701" y="2177319"/>
            <a:ext cx="0" cy="14682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DE721-754D-D04D-AE25-1E900509CEE7}"/>
                  </a:ext>
                </a:extLst>
              </p:cNvPr>
              <p:cNvSpPr txBox="1"/>
              <p:nvPr/>
            </p:nvSpPr>
            <p:spPr>
              <a:xfrm>
                <a:off x="1468014" y="2110371"/>
                <a:ext cx="169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DE721-754D-D04D-AE25-1E900509C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014" y="2110371"/>
                <a:ext cx="169084" cy="276999"/>
              </a:xfrm>
              <a:prstGeom prst="rect">
                <a:avLst/>
              </a:prstGeom>
              <a:blipFill>
                <a:blip r:embed="rId4"/>
                <a:stretch>
                  <a:fillRect l="-14286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1A7E8613-7E4A-1F46-BD60-BBD8E6321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687" y="2208946"/>
            <a:ext cx="2034847" cy="2563861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CE94199-E5CA-F742-9031-8F10DCFB328D}"/>
              </a:ext>
            </a:extLst>
          </p:cNvPr>
          <p:cNvGrpSpPr/>
          <p:nvPr/>
        </p:nvGrpSpPr>
        <p:grpSpPr>
          <a:xfrm>
            <a:off x="1112253" y="1810477"/>
            <a:ext cx="4838454" cy="4545873"/>
            <a:chOff x="1381332" y="1760797"/>
            <a:chExt cx="4838454" cy="4545873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4B6222E8-DA01-D847-808B-C8EE30EFB65F}"/>
                </a:ext>
              </a:extLst>
            </p:cNvPr>
            <p:cNvSpPr/>
            <p:nvPr/>
          </p:nvSpPr>
          <p:spPr>
            <a:xfrm>
              <a:off x="2091249" y="4017486"/>
              <a:ext cx="3536851" cy="317865"/>
            </a:xfrm>
            <a:custGeom>
              <a:avLst/>
              <a:gdLst>
                <a:gd name="connsiteX0" fmla="*/ 0 w 3536851"/>
                <a:gd name="connsiteY0" fmla="*/ 0 h 317865"/>
                <a:gd name="connsiteX1" fmla="*/ 3536851 w 3536851"/>
                <a:gd name="connsiteY1" fmla="*/ 0 h 317865"/>
                <a:gd name="connsiteX2" fmla="*/ 3536851 w 3536851"/>
                <a:gd name="connsiteY2" fmla="*/ 3698 h 317865"/>
                <a:gd name="connsiteX3" fmla="*/ 3531892 w 3536851"/>
                <a:gd name="connsiteY3" fmla="*/ 3432 h 317865"/>
                <a:gd name="connsiteX4" fmla="*/ 2943356 w 3536851"/>
                <a:gd name="connsiteY4" fmla="*/ 159937 h 317865"/>
                <a:gd name="connsiteX5" fmla="*/ 3531892 w 3536851"/>
                <a:gd name="connsiteY5" fmla="*/ 316442 h 317865"/>
                <a:gd name="connsiteX6" fmla="*/ 3536851 w 3536851"/>
                <a:gd name="connsiteY6" fmla="*/ 316176 h 317865"/>
                <a:gd name="connsiteX7" fmla="*/ 3536851 w 3536851"/>
                <a:gd name="connsiteY7" fmla="*/ 317865 h 317865"/>
                <a:gd name="connsiteX8" fmla="*/ 16305 w 3536851"/>
                <a:gd name="connsiteY8" fmla="*/ 317865 h 317865"/>
                <a:gd name="connsiteX9" fmla="*/ 195453 w 3536851"/>
                <a:gd name="connsiteY9" fmla="*/ 308247 h 317865"/>
                <a:gd name="connsiteX10" fmla="*/ 554904 w 3536851"/>
                <a:gd name="connsiteY10" fmla="*/ 164041 h 317865"/>
                <a:gd name="connsiteX11" fmla="*/ 195453 w 3536851"/>
                <a:gd name="connsiteY11" fmla="*/ 19835 h 317865"/>
                <a:gd name="connsiteX12" fmla="*/ 0 w 3536851"/>
                <a:gd name="connsiteY12" fmla="*/ 9342 h 31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36851" h="317865">
                  <a:moveTo>
                    <a:pt x="0" y="0"/>
                  </a:moveTo>
                  <a:lnTo>
                    <a:pt x="3536851" y="0"/>
                  </a:lnTo>
                  <a:lnTo>
                    <a:pt x="3536851" y="3698"/>
                  </a:lnTo>
                  <a:lnTo>
                    <a:pt x="3531892" y="3432"/>
                  </a:lnTo>
                  <a:cubicBezTo>
                    <a:pt x="3206853" y="3432"/>
                    <a:pt x="2943356" y="73502"/>
                    <a:pt x="2943356" y="159937"/>
                  </a:cubicBezTo>
                  <a:cubicBezTo>
                    <a:pt x="2943356" y="246372"/>
                    <a:pt x="3206853" y="316442"/>
                    <a:pt x="3531892" y="316442"/>
                  </a:cubicBezTo>
                  <a:lnTo>
                    <a:pt x="3536851" y="316176"/>
                  </a:lnTo>
                  <a:lnTo>
                    <a:pt x="3536851" y="317865"/>
                  </a:lnTo>
                  <a:lnTo>
                    <a:pt x="16305" y="317865"/>
                  </a:lnTo>
                  <a:lnTo>
                    <a:pt x="195453" y="308247"/>
                  </a:lnTo>
                  <a:cubicBezTo>
                    <a:pt x="406687" y="284488"/>
                    <a:pt x="554904" y="228867"/>
                    <a:pt x="554904" y="164041"/>
                  </a:cubicBezTo>
                  <a:cubicBezTo>
                    <a:pt x="554904" y="99215"/>
                    <a:pt x="406687" y="43594"/>
                    <a:pt x="195453" y="19835"/>
                  </a:cubicBezTo>
                  <a:lnTo>
                    <a:pt x="0" y="9342"/>
                  </a:lnTo>
                  <a:close/>
                </a:path>
              </a:pathLst>
            </a:custGeom>
            <a:solidFill>
              <a:srgbClr val="E4DEA8">
                <a:alpha val="50196"/>
              </a:srgbClr>
            </a:solidFill>
            <a:ln w="6350" cap="flat" cmpd="sng" algn="ctr">
              <a:solidFill>
                <a:srgbClr val="E4DEA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C9A6AC8-7328-9E4E-980E-00903A8BE2CB}"/>
                </a:ext>
              </a:extLst>
            </p:cNvPr>
            <p:cNvSpPr/>
            <p:nvPr/>
          </p:nvSpPr>
          <p:spPr>
            <a:xfrm>
              <a:off x="1458480" y="4850151"/>
              <a:ext cx="4761306" cy="84988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rapezoid 84">
              <a:extLst>
                <a:ext uri="{FF2B5EF4-FFF2-40B4-BE49-F238E27FC236}">
                  <a16:creationId xmlns:a16="http://schemas.microsoft.com/office/drawing/2014/main" id="{8B818B47-E42A-5746-8791-7DCA9B224992}"/>
                </a:ext>
              </a:extLst>
            </p:cNvPr>
            <p:cNvSpPr/>
            <p:nvPr/>
          </p:nvSpPr>
          <p:spPr>
            <a:xfrm>
              <a:off x="1458480" y="4345001"/>
              <a:ext cx="4761306" cy="508646"/>
            </a:xfrm>
            <a:prstGeom prst="trapezoid">
              <a:avLst>
                <a:gd name="adj" fmla="val 98418"/>
              </a:avLst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60D55FF-5323-2644-8B84-657124D6D341}"/>
                </a:ext>
              </a:extLst>
            </p:cNvPr>
            <p:cNvCxnSpPr/>
            <p:nvPr/>
          </p:nvCxnSpPr>
          <p:spPr>
            <a:xfrm flipV="1">
              <a:off x="2468036" y="4334179"/>
              <a:ext cx="402960" cy="870857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50D4C17-5170-FB47-A7D0-2846E0186B50}"/>
                </a:ext>
              </a:extLst>
            </p:cNvPr>
            <p:cNvCxnSpPr/>
            <p:nvPr/>
          </p:nvCxnSpPr>
          <p:spPr>
            <a:xfrm>
              <a:off x="4871958" y="4334178"/>
              <a:ext cx="402960" cy="861344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8" name="Trapezoid 87">
              <a:extLst>
                <a:ext uri="{FF2B5EF4-FFF2-40B4-BE49-F238E27FC236}">
                  <a16:creationId xmlns:a16="http://schemas.microsoft.com/office/drawing/2014/main" id="{E8872F1E-799E-8440-99CF-1A66CD0316A6}"/>
                </a:ext>
              </a:extLst>
            </p:cNvPr>
            <p:cNvSpPr/>
            <p:nvPr/>
          </p:nvSpPr>
          <p:spPr>
            <a:xfrm>
              <a:off x="3438320" y="5574748"/>
              <a:ext cx="874851" cy="222471"/>
            </a:xfrm>
            <a:prstGeom prst="trapezoid">
              <a:avLst>
                <a:gd name="adj" fmla="val 63291"/>
              </a:avLst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9FC21F3-2CB2-6442-A9A1-1A0B85D51B9A}"/>
                </a:ext>
              </a:extLst>
            </p:cNvPr>
            <p:cNvSpPr/>
            <p:nvPr/>
          </p:nvSpPr>
          <p:spPr>
            <a:xfrm>
              <a:off x="3021773" y="5766739"/>
              <a:ext cx="1701981" cy="539931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FE2FF8B-B83D-5449-A074-E3B611CEFDC5}"/>
                </a:ext>
              </a:extLst>
            </p:cNvPr>
            <p:cNvSpPr txBox="1"/>
            <p:nvPr/>
          </p:nvSpPr>
          <p:spPr>
            <a:xfrm>
              <a:off x="3074026" y="5858179"/>
              <a:ext cx="1563585" cy="369332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chemeClr val="tx1">
                      <a:lumMod val="95000"/>
                    </a:schemeClr>
                  </a:solidFill>
                  <a:latin typeface="Calibri" panose="020F0502020204030204"/>
                </a:rPr>
                <a:t>CCD Camera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BFD2D52-DB7C-7943-A1D8-F0A99A2132EF}"/>
                </a:ext>
              </a:extLst>
            </p:cNvPr>
            <p:cNvSpPr/>
            <p:nvPr/>
          </p:nvSpPr>
          <p:spPr>
            <a:xfrm>
              <a:off x="2096547" y="1760797"/>
              <a:ext cx="3529584" cy="18774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B6CA3A8-6716-7741-9A66-569F389446A3}"/>
                </a:ext>
              </a:extLst>
            </p:cNvPr>
            <p:cNvSpPr txBox="1"/>
            <p:nvPr/>
          </p:nvSpPr>
          <p:spPr>
            <a:xfrm>
              <a:off x="1381332" y="5323383"/>
              <a:ext cx="170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TIRF Objective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9BF5DC-3CF9-E048-ABDC-2951AAFE534B}"/>
                </a:ext>
              </a:extLst>
            </p:cNvPr>
            <p:cNvSpPr txBox="1"/>
            <p:nvPr/>
          </p:nvSpPr>
          <p:spPr>
            <a:xfrm>
              <a:off x="1631183" y="1763205"/>
              <a:ext cx="170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Water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3FB61E1-F7CA-C641-8D63-97682C880C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1249" y="2699529"/>
              <a:ext cx="3534882" cy="806182"/>
              <a:chOff x="2594833" y="2146595"/>
              <a:chExt cx="3975591" cy="906693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B569E89-1BFC-B247-BD3D-8239AD56B7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0792" y="3053287"/>
                <a:ext cx="3969632" cy="1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2DBE169-6D32-ED4C-9E4B-889BE8D60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4833" y="2743199"/>
                <a:ext cx="3969632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F06C80A-0BCF-8C4F-884D-12B1BC1FF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00792" y="2438400"/>
                <a:ext cx="3969632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9DF1F16-7007-DE4D-94A4-7FF75F264751}"/>
                  </a:ext>
                </a:extLst>
              </p:cNvPr>
              <p:cNvCxnSpPr>
                <a:cxnSpLocks/>
                <a:stCxn id="91" idx="1"/>
                <a:endCxn id="91" idx="3"/>
              </p:cNvCxnSpPr>
              <p:nvPr/>
            </p:nvCxnSpPr>
            <p:spPr>
              <a:xfrm>
                <a:off x="2600792" y="2146595"/>
                <a:ext cx="3969632" cy="0"/>
              </a:xfrm>
              <a:prstGeom prst="line">
                <a:avLst/>
              </a:prstGeom>
              <a:ln w="31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7F23447-37AC-4747-B230-E5B21C42B505}"/>
                </a:ext>
              </a:extLst>
            </p:cNvPr>
            <p:cNvGrpSpPr/>
            <p:nvPr/>
          </p:nvGrpSpPr>
          <p:grpSpPr>
            <a:xfrm>
              <a:off x="2481140" y="2064139"/>
              <a:ext cx="2631408" cy="1529823"/>
              <a:chOff x="2481140" y="2064139"/>
              <a:chExt cx="2631408" cy="1529823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979F5B8-AABE-324F-A350-BBE2542C32A8}"/>
                  </a:ext>
                </a:extLst>
              </p:cNvPr>
              <p:cNvSpPr/>
              <p:nvPr/>
            </p:nvSpPr>
            <p:spPr>
              <a:xfrm rot="20704815">
                <a:off x="2906995" y="3252208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20DA4E2-F3EE-4249-B071-0BA18B195761}"/>
                  </a:ext>
                </a:extLst>
              </p:cNvPr>
              <p:cNvSpPr/>
              <p:nvPr/>
            </p:nvSpPr>
            <p:spPr>
              <a:xfrm rot="633868">
                <a:off x="2481140" y="2882822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C6F33D70-F9A1-594D-A989-7D8EE6C44D33}"/>
                  </a:ext>
                </a:extLst>
              </p:cNvPr>
              <p:cNvSpPr/>
              <p:nvPr/>
            </p:nvSpPr>
            <p:spPr>
              <a:xfrm rot="19775811">
                <a:off x="4598198" y="3185683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6D39BD9-7819-FA4D-AE93-E97085B821C4}"/>
                  </a:ext>
                </a:extLst>
              </p:cNvPr>
              <p:cNvSpPr/>
              <p:nvPr/>
            </p:nvSpPr>
            <p:spPr>
              <a:xfrm>
                <a:off x="3851598" y="2064139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5633D268-77F2-0443-8F06-A533F318AFFF}"/>
                  </a:ext>
                </a:extLst>
              </p:cNvPr>
              <p:cNvSpPr/>
              <p:nvPr/>
            </p:nvSpPr>
            <p:spPr>
              <a:xfrm rot="831467">
                <a:off x="4028826" y="2954932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DAF45E94-979E-9042-9C02-D3798B006AA9}"/>
                  </a:ext>
                </a:extLst>
              </p:cNvPr>
              <p:cNvSpPr/>
              <p:nvPr/>
            </p:nvSpPr>
            <p:spPr>
              <a:xfrm rot="599087">
                <a:off x="3594423" y="3403462"/>
                <a:ext cx="514350" cy="190500"/>
              </a:xfrm>
              <a:prstGeom prst="ellips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2A524BE-F528-2744-A34E-B4189F02FAD2}"/>
                </a:ext>
              </a:extLst>
            </p:cNvPr>
            <p:cNvSpPr/>
            <p:nvPr/>
          </p:nvSpPr>
          <p:spPr>
            <a:xfrm>
              <a:off x="2096547" y="3627612"/>
              <a:ext cx="3531553" cy="3892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E3D2770-8523-C643-A0E6-70C69581E83D}"/>
                </a:ext>
              </a:extLst>
            </p:cNvPr>
            <p:cNvCxnSpPr/>
            <p:nvPr/>
          </p:nvCxnSpPr>
          <p:spPr>
            <a:xfrm>
              <a:off x="3859842" y="3628785"/>
              <a:ext cx="1021317" cy="705393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874CB3C-5AD8-0A45-A12E-595AB564CD72}"/>
                </a:ext>
              </a:extLst>
            </p:cNvPr>
            <p:cNvSpPr txBox="1"/>
            <p:nvPr/>
          </p:nvSpPr>
          <p:spPr>
            <a:xfrm>
              <a:off x="1949001" y="3981481"/>
              <a:ext cx="170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Oil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7DA36F59-8CC9-E24F-BC23-A5C2CAB14271}"/>
                </a:ext>
              </a:extLst>
            </p:cNvPr>
            <p:cNvCxnSpPr>
              <a:cxnSpLocks/>
            </p:cNvCxnSpPr>
            <p:nvPr/>
          </p:nvCxnSpPr>
          <p:spPr>
            <a:xfrm>
              <a:off x="3867629" y="3628785"/>
              <a:ext cx="8116" cy="1879264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B25BA2D-335F-D243-9C35-3D27BCD42D6F}"/>
                </a:ext>
              </a:extLst>
            </p:cNvPr>
            <p:cNvCxnSpPr/>
            <p:nvPr/>
          </p:nvCxnSpPr>
          <p:spPr>
            <a:xfrm flipV="1">
              <a:off x="2870996" y="3628785"/>
              <a:ext cx="986193" cy="705394"/>
            </a:xfrm>
            <a:prstGeom prst="straightConnector1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D740E28-5ACF-5441-9913-2DADEE7CDB6B}"/>
                </a:ext>
              </a:extLst>
            </p:cNvPr>
            <p:cNvSpPr txBox="1"/>
            <p:nvPr/>
          </p:nvSpPr>
          <p:spPr>
            <a:xfrm>
              <a:off x="1678828" y="3639433"/>
              <a:ext cx="1701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Glass</a:t>
              </a:r>
            </a:p>
          </p:txBody>
        </p:sp>
      </p:grpSp>
      <p:sp>
        <p:nvSpPr>
          <p:cNvPr id="112" name="Title 1">
            <a:extLst>
              <a:ext uri="{FF2B5EF4-FFF2-40B4-BE49-F238E27FC236}">
                <a16:creationId xmlns:a16="http://schemas.microsoft.com/office/drawing/2014/main" id="{D247F29C-A8CB-DC43-BF9C-B39252B80D6A}"/>
              </a:ext>
            </a:extLst>
          </p:cNvPr>
          <p:cNvSpPr txBox="1">
            <a:spLocks/>
          </p:cNvSpPr>
          <p:nvPr/>
        </p:nvSpPr>
        <p:spPr>
          <a:xfrm>
            <a:off x="143022" y="762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Total Internal Reflection Fluorescence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94270A-F7C5-484D-B781-E93E14C5BB08}"/>
              </a:ext>
            </a:extLst>
          </p:cNvPr>
          <p:cNvSpPr/>
          <p:nvPr/>
        </p:nvSpPr>
        <p:spPr>
          <a:xfrm>
            <a:off x="228600" y="6235397"/>
            <a:ext cx="11001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Keaton Holt</a:t>
            </a:r>
            <a:endParaRPr lang="en-US" sz="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D6211-B3B8-E34D-BFB3-DE4E3BAA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spd="slow" advTm="2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Raw Data (real time 25 fps)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13</a:t>
            </a:fld>
            <a:endParaRPr lang="en-US" dirty="0"/>
          </a:p>
        </p:txBody>
      </p:sp>
      <p:pic>
        <p:nvPicPr>
          <p:cNvPr id="17" name="RealTimeMovieWithScaleBar.avi">
            <a:hlinkClick r:id="" action="ppaction://media"/>
            <a:extLst>
              <a:ext uri="{FF2B5EF4-FFF2-40B4-BE49-F238E27FC236}">
                <a16:creationId xmlns:a16="http://schemas.microsoft.com/office/drawing/2014/main" id="{00EC1B1A-B2FB-2D46-993B-BFB496726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954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Tracking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6324600"/>
            <a:ext cx="2133600" cy="365125"/>
          </a:xfrm>
        </p:spPr>
        <p:txBody>
          <a:bodyPr/>
          <a:lstStyle/>
          <a:p>
            <a:fld id="{1F051A68-A119-4CE6-BFD5-0B775F9A1702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83544-EEE2-3D49-A688-43E69D79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8975"/>
            <a:ext cx="3639312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1E2BBB-3FA7-4B4C-98F4-AE5DAF197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1" t="7469" r="22561"/>
          <a:stretch/>
        </p:blipFill>
        <p:spPr>
          <a:xfrm>
            <a:off x="4172712" y="1958974"/>
            <a:ext cx="4365264" cy="4137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FB0F68-F2D5-2844-9E17-564FB9B2D085}"/>
              </a:ext>
            </a:extLst>
          </p:cNvPr>
          <p:cNvSpPr/>
          <p:nvPr/>
        </p:nvSpPr>
        <p:spPr>
          <a:xfrm>
            <a:off x="228600" y="6235397"/>
            <a:ext cx="144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Keaton Holt and Mikayla Greiner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9183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5152922-2E28-5541-8B20-91D4754B0C78}"/>
              </a:ext>
            </a:extLst>
          </p:cNvPr>
          <p:cNvSpPr txBox="1">
            <a:spLocks/>
          </p:cNvSpPr>
          <p:nvPr/>
        </p:nvSpPr>
        <p:spPr>
          <a:xfrm>
            <a:off x="457200" y="2091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Goal: Ellipsoidal-Model Fitting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BB7F9-EEEA-5F43-9229-7E08A6F0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89" y="2590800"/>
            <a:ext cx="2034847" cy="25638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02443-02F1-394F-BA7E-E20332BF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72290-2708-0242-A341-EE8894663AE4}"/>
              </a:ext>
            </a:extLst>
          </p:cNvPr>
          <p:cNvSpPr/>
          <p:nvPr/>
        </p:nvSpPr>
        <p:spPr>
          <a:xfrm>
            <a:off x="228600" y="6235397"/>
            <a:ext cx="1295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Mikayla Greiner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081DE-0F23-0448-BEE4-CE071F972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/>
        </p:blipFill>
        <p:spPr>
          <a:xfrm>
            <a:off x="3219591" y="2133600"/>
            <a:ext cx="5924409" cy="34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7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Five Coordinates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2C4A21-2466-984D-BAFB-25801A320FEA}"/>
              </a:ext>
            </a:extLst>
          </p:cNvPr>
          <p:cNvGrpSpPr>
            <a:grpSpLocks noChangeAspect="1"/>
          </p:cNvGrpSpPr>
          <p:nvPr/>
        </p:nvGrpSpPr>
        <p:grpSpPr>
          <a:xfrm>
            <a:off x="2023518" y="1929478"/>
            <a:ext cx="5078208" cy="3657600"/>
            <a:chOff x="990600" y="1444102"/>
            <a:chExt cx="6352892" cy="45756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21A67BB-DCDA-2141-B838-7EC4FDC7AD06}"/>
                </a:ext>
              </a:extLst>
            </p:cNvPr>
            <p:cNvSpPr>
              <a:spLocks noChangeAspect="1"/>
            </p:cNvSpPr>
            <p:nvPr/>
          </p:nvSpPr>
          <p:spPr>
            <a:xfrm rot="13357454">
              <a:off x="3002190" y="3537209"/>
              <a:ext cx="3099079" cy="11138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7A994F3-0DD3-1844-91C5-A4DD3D85A6A2}"/>
                </a:ext>
              </a:extLst>
            </p:cNvPr>
            <p:cNvSpPr>
              <a:spLocks noChangeAspect="1"/>
            </p:cNvSpPr>
            <p:nvPr/>
          </p:nvSpPr>
          <p:spPr>
            <a:xfrm rot="13357454">
              <a:off x="990600" y="1772966"/>
              <a:ext cx="2744666" cy="865528"/>
            </a:xfrm>
            <a:custGeom>
              <a:avLst/>
              <a:gdLst>
                <a:gd name="connsiteX0" fmla="*/ 0 w 2899954"/>
                <a:gd name="connsiteY0" fmla="*/ 574852 h 940641"/>
                <a:gd name="connsiteX1" fmla="*/ 452846 w 2899954"/>
                <a:gd name="connsiteY1" fmla="*/ 34921 h 940641"/>
                <a:gd name="connsiteX2" fmla="*/ 1097280 w 2899954"/>
                <a:gd name="connsiteY2" fmla="*/ 940612 h 940641"/>
                <a:gd name="connsiteX3" fmla="*/ 1628503 w 2899954"/>
                <a:gd name="connsiteY3" fmla="*/ 87 h 940641"/>
                <a:gd name="connsiteX4" fmla="*/ 2299063 w 2899954"/>
                <a:gd name="connsiteY4" fmla="*/ 879652 h 940641"/>
                <a:gd name="connsiteX5" fmla="*/ 2899954 w 2899954"/>
                <a:gd name="connsiteY5" fmla="*/ 43629 h 940641"/>
                <a:gd name="connsiteX0" fmla="*/ 0 w 2899954"/>
                <a:gd name="connsiteY0" fmla="*/ 574852 h 940641"/>
                <a:gd name="connsiteX1" fmla="*/ 452846 w 2899954"/>
                <a:gd name="connsiteY1" fmla="*/ 34921 h 940641"/>
                <a:gd name="connsiteX2" fmla="*/ 1097280 w 2899954"/>
                <a:gd name="connsiteY2" fmla="*/ 940612 h 940641"/>
                <a:gd name="connsiteX3" fmla="*/ 1724298 w 2899954"/>
                <a:gd name="connsiteY3" fmla="*/ 87 h 940641"/>
                <a:gd name="connsiteX4" fmla="*/ 2299063 w 2899954"/>
                <a:gd name="connsiteY4" fmla="*/ 879652 h 940641"/>
                <a:gd name="connsiteX5" fmla="*/ 2899954 w 2899954"/>
                <a:gd name="connsiteY5" fmla="*/ 43629 h 94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9954" h="940641">
                  <a:moveTo>
                    <a:pt x="0" y="574852"/>
                  </a:moveTo>
                  <a:cubicBezTo>
                    <a:pt x="134983" y="274406"/>
                    <a:pt x="269966" y="-26039"/>
                    <a:pt x="452846" y="34921"/>
                  </a:cubicBezTo>
                  <a:cubicBezTo>
                    <a:pt x="635726" y="95881"/>
                    <a:pt x="885371" y="946418"/>
                    <a:pt x="1097280" y="940612"/>
                  </a:cubicBezTo>
                  <a:cubicBezTo>
                    <a:pt x="1309189" y="934806"/>
                    <a:pt x="1524001" y="10247"/>
                    <a:pt x="1724298" y="87"/>
                  </a:cubicBezTo>
                  <a:cubicBezTo>
                    <a:pt x="1924595" y="-10073"/>
                    <a:pt x="2103120" y="872395"/>
                    <a:pt x="2299063" y="879652"/>
                  </a:cubicBezTo>
                  <a:cubicBezTo>
                    <a:pt x="2495006" y="886909"/>
                    <a:pt x="2727234" y="58143"/>
                    <a:pt x="2899954" y="43629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630485A-12B1-8D49-BF65-AD2C3B00451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51142" y="1600201"/>
              <a:ext cx="0" cy="25416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F39B6BC-73D9-B140-855E-56467895A163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51142" y="4131060"/>
              <a:ext cx="25416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F37313D-7904-A147-9AB3-3B9913881F40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451142" y="4141859"/>
              <a:ext cx="2432176" cy="1877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73A6173-9B2D-CF48-AF50-057E3177C480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680931" y="4131060"/>
              <a:ext cx="1770211" cy="12726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D5BE553-0BA3-2D41-94C9-E1B03DE03F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9679" y="4507948"/>
              <a:ext cx="1042923" cy="215075"/>
            </a:xfrm>
            <a:custGeom>
              <a:avLst/>
              <a:gdLst>
                <a:gd name="connsiteX0" fmla="*/ 0 w 1122218"/>
                <a:gd name="connsiteY0" fmla="*/ 0 h 225873"/>
                <a:gd name="connsiteX1" fmla="*/ 182880 w 1122218"/>
                <a:gd name="connsiteY1" fmla="*/ 149629 h 225873"/>
                <a:gd name="connsiteX2" fmla="*/ 532015 w 1122218"/>
                <a:gd name="connsiteY2" fmla="*/ 224443 h 225873"/>
                <a:gd name="connsiteX3" fmla="*/ 831273 w 1122218"/>
                <a:gd name="connsiteY3" fmla="*/ 191193 h 225873"/>
                <a:gd name="connsiteX4" fmla="*/ 1072342 w 1122218"/>
                <a:gd name="connsiteY4" fmla="*/ 99753 h 225873"/>
                <a:gd name="connsiteX5" fmla="*/ 1122218 w 1122218"/>
                <a:gd name="connsiteY5" fmla="*/ 58189 h 22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218" h="225873">
                  <a:moveTo>
                    <a:pt x="0" y="0"/>
                  </a:moveTo>
                  <a:cubicBezTo>
                    <a:pt x="47105" y="56111"/>
                    <a:pt x="94211" y="112222"/>
                    <a:pt x="182880" y="149629"/>
                  </a:cubicBezTo>
                  <a:cubicBezTo>
                    <a:pt x="271549" y="187036"/>
                    <a:pt x="423950" y="217516"/>
                    <a:pt x="532015" y="224443"/>
                  </a:cubicBezTo>
                  <a:cubicBezTo>
                    <a:pt x="640080" y="231370"/>
                    <a:pt x="741219" y="211975"/>
                    <a:pt x="831273" y="191193"/>
                  </a:cubicBezTo>
                  <a:cubicBezTo>
                    <a:pt x="921327" y="170411"/>
                    <a:pt x="1072342" y="99753"/>
                    <a:pt x="1072342" y="99753"/>
                  </a:cubicBezTo>
                  <a:cubicBezTo>
                    <a:pt x="1120833" y="77586"/>
                    <a:pt x="1121525" y="67887"/>
                    <a:pt x="1122218" y="5818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32046DA0-138F-6C4E-9D78-DC49A50B90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9680" y="3063740"/>
              <a:ext cx="1057955" cy="2956060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D772741-53EB-4042-963E-9952403AE1D4}"/>
                    </a:ext>
                  </a:extLst>
                </p:cNvPr>
                <p:cNvSpPr txBox="1"/>
                <p:nvPr/>
              </p:nvSpPr>
              <p:spPr>
                <a:xfrm>
                  <a:off x="4267200" y="1444102"/>
                  <a:ext cx="914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D772741-53EB-4042-963E-9952403AE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1444102"/>
                  <a:ext cx="914400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2FF393D-26F6-9743-9F86-E624CDE0F60F}"/>
                    </a:ext>
                  </a:extLst>
                </p:cNvPr>
                <p:cNvSpPr txBox="1"/>
                <p:nvPr/>
              </p:nvSpPr>
              <p:spPr>
                <a:xfrm>
                  <a:off x="2468221" y="5259254"/>
                  <a:ext cx="914400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2FF393D-26F6-9743-9F86-E624CDE0F6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221" y="5259254"/>
                  <a:ext cx="914400" cy="461666"/>
                </a:xfrm>
                <a:prstGeom prst="rect">
                  <a:avLst/>
                </a:prstGeom>
                <a:blipFill>
                  <a:blip r:embed="rId3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5381F31-6D17-324F-BB69-97D324343109}"/>
                    </a:ext>
                  </a:extLst>
                </p:cNvPr>
                <p:cNvSpPr txBox="1"/>
                <p:nvPr/>
              </p:nvSpPr>
              <p:spPr>
                <a:xfrm>
                  <a:off x="6429092" y="4115012"/>
                  <a:ext cx="9144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5381F31-6D17-324F-BB69-97D324343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92" y="4115012"/>
                  <a:ext cx="914400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CA37220-6D53-D343-AE83-42465B92A7E2}"/>
                    </a:ext>
                  </a:extLst>
                </p:cNvPr>
                <p:cNvSpPr txBox="1"/>
                <p:nvPr/>
              </p:nvSpPr>
              <p:spPr>
                <a:xfrm>
                  <a:off x="3810041" y="4747509"/>
                  <a:ext cx="914400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CA37220-6D53-D343-AE83-42465B92A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41" y="4747509"/>
                  <a:ext cx="914400" cy="461666"/>
                </a:xfrm>
                <a:prstGeom prst="rect">
                  <a:avLst/>
                </a:prstGeom>
                <a:blipFill>
                  <a:blip r:embed="rId5"/>
                  <a:stretch>
                    <a:fillRect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5CAC4A-EE13-D441-87A4-ABD1D6A0C8B5}"/>
                    </a:ext>
                  </a:extLst>
                </p:cNvPr>
                <p:cNvSpPr txBox="1"/>
                <p:nvPr/>
              </p:nvSpPr>
              <p:spPr>
                <a:xfrm>
                  <a:off x="4725706" y="3329533"/>
                  <a:ext cx="914400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5CAC4A-EE13-D441-87A4-ABD1D6A0C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5706" y="3329533"/>
                  <a:ext cx="914400" cy="461666"/>
                </a:xfrm>
                <a:prstGeom prst="rect">
                  <a:avLst/>
                </a:prstGeom>
                <a:blipFill>
                  <a:blip r:embed="rId6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2971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27E64A3-251D-2C45-A2D3-AB77284C4E6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3022" y="76200"/>
                <a:ext cx="88392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from the Inertia Matrix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D27E64A3-251D-2C45-A2D3-AB77284C4E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3022" y="76200"/>
                <a:ext cx="8839200" cy="1143000"/>
              </a:xfr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67A5-7266-284B-BC90-660FC462F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t="6077" r="14605"/>
          <a:stretch/>
        </p:blipFill>
        <p:spPr>
          <a:xfrm>
            <a:off x="4114800" y="2070100"/>
            <a:ext cx="4114800" cy="343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ACB6D8-6599-7847-8BFA-7B57A5EC07CE}"/>
                  </a:ext>
                </a:extLst>
              </p:cNvPr>
              <p:cNvSpPr txBox="1"/>
              <p:nvPr/>
            </p:nvSpPr>
            <p:spPr>
              <a:xfrm>
                <a:off x="0" y="3276600"/>
                <a:ext cx="4038600" cy="679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−∑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−∑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𝑃𝐷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ACB6D8-6599-7847-8BFA-7B57A5EC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76600"/>
                <a:ext cx="4038600" cy="679353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8B1D49-9B08-FF4C-B5A0-7899B4445B77}"/>
                  </a:ext>
                </a:extLst>
              </p:cNvPr>
              <p:cNvSpPr txBox="1"/>
              <p:nvPr/>
            </p:nvSpPr>
            <p:spPr>
              <a:xfrm>
                <a:off x="6553200" y="2743200"/>
                <a:ext cx="9827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8B1D49-9B08-FF4C-B5A0-7899B4445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743200"/>
                <a:ext cx="982705" cy="276999"/>
              </a:xfrm>
              <a:prstGeom prst="rect">
                <a:avLst/>
              </a:prstGeom>
              <a:blipFill>
                <a:blip r:embed="rId5"/>
                <a:stretch>
                  <a:fillRect l="-7792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93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Hypothetical Object Intensity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8E7B1-4314-514C-BB55-FFBF74E7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4439446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EBD72-1357-0643-9216-23B184D23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81" y="1833716"/>
            <a:ext cx="4439446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7E519-1DFC-BB4F-B54E-8822F8EF6BF9}"/>
              </a:ext>
            </a:extLst>
          </p:cNvPr>
          <p:cNvSpPr txBox="1"/>
          <p:nvPr/>
        </p:nvSpPr>
        <p:spPr>
          <a:xfrm>
            <a:off x="1219200" y="15195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ellipsoid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FE95A-1BB9-724F-867B-028FC90BBF78}"/>
              </a:ext>
            </a:extLst>
          </p:cNvPr>
          <p:cNvSpPr txBox="1"/>
          <p:nvPr/>
        </p:nvSpPr>
        <p:spPr>
          <a:xfrm>
            <a:off x="5410200" y="15195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object intensity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065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926C9B-DD33-CF43-BDB5-A44D0741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4447" y="1660669"/>
            <a:ext cx="6217920" cy="417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70E5D9-01D7-2A4E-ACB6-23C32CBCB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4449" y="1668289"/>
            <a:ext cx="6217920" cy="41767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Point Spread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D8B9-5599-B54C-8183-A6E37EECC8D9}"/>
              </a:ext>
            </a:extLst>
          </p:cNvPr>
          <p:cNvSpPr/>
          <p:nvPr/>
        </p:nvSpPr>
        <p:spPr>
          <a:xfrm>
            <a:off x="5029200" y="5797952"/>
            <a:ext cx="3646807" cy="60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054340E-64D1-CA44-B035-4DED6744AF1F}"/>
              </a:ext>
            </a:extLst>
          </p:cNvPr>
          <p:cNvSpPr/>
          <p:nvPr/>
        </p:nvSpPr>
        <p:spPr>
          <a:xfrm rot="16200000" flipH="1">
            <a:off x="304800" y="3002274"/>
            <a:ext cx="3810001" cy="1447800"/>
          </a:xfrm>
          <a:prstGeom prst="parallelogram">
            <a:avLst>
              <a:gd name="adj" fmla="val 5492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E100DA-1FBF-0B46-B905-B2FD9607422A}"/>
              </a:ext>
            </a:extLst>
          </p:cNvPr>
          <p:cNvSpPr/>
          <p:nvPr/>
        </p:nvSpPr>
        <p:spPr>
          <a:xfrm>
            <a:off x="2133600" y="3276600"/>
            <a:ext cx="3048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5D21F-54F0-B74D-A7EE-7EC3641305BE}"/>
              </a:ext>
            </a:extLst>
          </p:cNvPr>
          <p:cNvCxnSpPr>
            <a:cxnSpLocks/>
          </p:cNvCxnSpPr>
          <p:nvPr/>
        </p:nvCxnSpPr>
        <p:spPr>
          <a:xfrm>
            <a:off x="2286000" y="3657600"/>
            <a:ext cx="630936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46AACAE-3922-BD44-9596-778E2B79AB21}"/>
              </a:ext>
            </a:extLst>
          </p:cNvPr>
          <p:cNvSpPr/>
          <p:nvPr/>
        </p:nvSpPr>
        <p:spPr>
          <a:xfrm>
            <a:off x="840881" y="3589015"/>
            <a:ext cx="137160" cy="13716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D1C1FA-354B-E042-BA4E-D8CD16874631}"/>
              </a:ext>
            </a:extLst>
          </p:cNvPr>
          <p:cNvSpPr/>
          <p:nvPr/>
        </p:nvSpPr>
        <p:spPr>
          <a:xfrm>
            <a:off x="5334000" y="887036"/>
            <a:ext cx="3505200" cy="49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8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350204" y="5791200"/>
            <a:ext cx="4114800" cy="56553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80000" tIns="0" rIns="180000" bIns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000" i="1" dirty="0">
                <a:solidFill>
                  <a:srgbClr val="333333"/>
                </a:solidFill>
              </a:rPr>
              <a:t>FEMS Microbiology Ecology</a:t>
            </a:r>
            <a:r>
              <a:rPr lang="en-US" altLang="en-US" sz="1000" dirty="0">
                <a:solidFill>
                  <a:srgbClr val="333333"/>
                </a:solidFill>
              </a:rPr>
              <a:t>, Volume 94, Issue 5, May 2018, fiy044, </a:t>
            </a:r>
            <a:r>
              <a:rPr lang="en-US" altLang="en-US" sz="1000" dirty="0">
                <a:solidFill>
                  <a:srgbClr val="333333"/>
                </a:solidFill>
                <a:hlinkClick r:id="rId3"/>
              </a:rPr>
              <a:t>https://doi.org/10.1093/femsec/fiy044</a:t>
            </a:r>
            <a:endParaRPr lang="en-US" altLang="en-US" sz="1000" dirty="0">
              <a:solidFill>
                <a:srgbClr val="333333"/>
              </a:solidFill>
            </a:endParaRPr>
          </a:p>
        </p:txBody>
      </p:sp>
      <p:pic>
        <p:nvPicPr>
          <p:cNvPr id="5125" name="New picture"/>
          <p:cNvPicPr>
            <a:picLocks noChangeAspect="1"/>
          </p:cNvPicPr>
          <p:nvPr/>
        </p:nvPicPr>
        <p:blipFill rotWithShape="1">
          <a:blip r:embed="rId4"/>
          <a:srcRect r="35897" b="40390"/>
          <a:stretch/>
        </p:blipFill>
        <p:spPr>
          <a:xfrm>
            <a:off x="188839" y="2406650"/>
            <a:ext cx="4437531" cy="301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26E23-493B-9D4F-A9B6-D74D94111D5E}"/>
              </a:ext>
            </a:extLst>
          </p:cNvPr>
          <p:cNvSpPr txBox="1"/>
          <p:nvPr/>
        </p:nvSpPr>
        <p:spPr>
          <a:xfrm>
            <a:off x="168915" y="1650630"/>
            <a:ext cx="475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Biofouling</a:t>
            </a: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274377-926C-D545-9D31-EB5EB231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Industry and Medicine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F45CB-E163-AB47-A427-551ED02F5DDC}"/>
              </a:ext>
            </a:extLst>
          </p:cNvPr>
          <p:cNvSpPr txBox="1"/>
          <p:nvPr/>
        </p:nvSpPr>
        <p:spPr>
          <a:xfrm>
            <a:off x="4386804" y="1658891"/>
            <a:ext cx="475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Chronic Wounds</a:t>
            </a:r>
            <a:endParaRPr lang="en-US" sz="32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F28F30E-4106-C742-BA6E-61962B61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88" y="2406650"/>
            <a:ext cx="3989412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977ABF0A-8F12-4546-B1A8-E8C13120C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494" y="5791200"/>
            <a:ext cx="3962400" cy="56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>
                <a:solidFill>
                  <a:schemeClr val="tx1"/>
                </a:solidFill>
                <a:latin typeface="+mn-lt"/>
              </a:rPr>
              <a:t>Wound Repair and Regeneration, Volume: 16, Issue: 1, Pages: 37-44, First published: 13 December 2007, DOI: (10.1111/j.1524-475X.2007.00321.x) </a:t>
            </a:r>
          </a:p>
        </p:txBody>
      </p:sp>
    </p:spTree>
    <p:extLst>
      <p:ext uri="{BB962C8B-B14F-4D97-AF65-F5344CB8AC3E}">
        <p14:creationId xmlns:p14="http://schemas.microsoft.com/office/powerpoint/2010/main" val="3797273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926C9B-DD33-CF43-BDB5-A44D0741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4447" y="1660669"/>
            <a:ext cx="6217920" cy="4176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9C839-0BF4-5141-BB65-67FFC36B5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8192" y="1668289"/>
            <a:ext cx="6217920" cy="41767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Point Spread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D8B9-5599-B54C-8183-A6E37EECC8D9}"/>
              </a:ext>
            </a:extLst>
          </p:cNvPr>
          <p:cNvSpPr/>
          <p:nvPr/>
        </p:nvSpPr>
        <p:spPr>
          <a:xfrm>
            <a:off x="5029200" y="5797952"/>
            <a:ext cx="3646807" cy="60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98356B10-9FA0-974E-8CE0-A2572A107CB2}"/>
              </a:ext>
            </a:extLst>
          </p:cNvPr>
          <p:cNvSpPr/>
          <p:nvPr/>
        </p:nvSpPr>
        <p:spPr>
          <a:xfrm rot="16200000" flipH="1">
            <a:off x="304800" y="3002274"/>
            <a:ext cx="3810001" cy="1447800"/>
          </a:xfrm>
          <a:prstGeom prst="parallelogram">
            <a:avLst>
              <a:gd name="adj" fmla="val 5492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E100DA-1FBF-0B46-B905-B2FD9607422A}"/>
              </a:ext>
            </a:extLst>
          </p:cNvPr>
          <p:cNvSpPr/>
          <p:nvPr/>
        </p:nvSpPr>
        <p:spPr>
          <a:xfrm>
            <a:off x="2133600" y="3276600"/>
            <a:ext cx="3048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5D21F-54F0-B74D-A7EE-7EC3641305BE}"/>
              </a:ext>
            </a:extLst>
          </p:cNvPr>
          <p:cNvCxnSpPr>
            <a:cxnSpLocks/>
          </p:cNvCxnSpPr>
          <p:nvPr/>
        </p:nvCxnSpPr>
        <p:spPr>
          <a:xfrm>
            <a:off x="2286000" y="3657600"/>
            <a:ext cx="630936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46AACAE-3922-BD44-9596-778E2B79AB21}"/>
              </a:ext>
            </a:extLst>
          </p:cNvPr>
          <p:cNvSpPr/>
          <p:nvPr/>
        </p:nvSpPr>
        <p:spPr>
          <a:xfrm>
            <a:off x="840881" y="3589015"/>
            <a:ext cx="137160" cy="13716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7D0ED1-48FF-D545-8EB0-B8CACDE2128F}"/>
              </a:ext>
            </a:extLst>
          </p:cNvPr>
          <p:cNvSpPr/>
          <p:nvPr/>
        </p:nvSpPr>
        <p:spPr>
          <a:xfrm>
            <a:off x="838200" y="3886200"/>
            <a:ext cx="137160" cy="13716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D1C1FA-354B-E042-BA4E-D8CD16874631}"/>
              </a:ext>
            </a:extLst>
          </p:cNvPr>
          <p:cNvSpPr/>
          <p:nvPr/>
        </p:nvSpPr>
        <p:spPr>
          <a:xfrm>
            <a:off x="5334000" y="887036"/>
            <a:ext cx="3505200" cy="49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28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926C9B-DD33-CF43-BDB5-A44D0741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4447" y="1660669"/>
            <a:ext cx="6217920" cy="41767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Convolution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DAD8B9-5599-B54C-8183-A6E37EECC8D9}"/>
              </a:ext>
            </a:extLst>
          </p:cNvPr>
          <p:cNvSpPr/>
          <p:nvPr/>
        </p:nvSpPr>
        <p:spPr>
          <a:xfrm>
            <a:off x="5029200" y="5797952"/>
            <a:ext cx="3646807" cy="60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AA768668-F19D-3F44-81FD-ECD73D9F234B}"/>
              </a:ext>
            </a:extLst>
          </p:cNvPr>
          <p:cNvSpPr/>
          <p:nvPr/>
        </p:nvSpPr>
        <p:spPr>
          <a:xfrm rot="16200000" flipH="1">
            <a:off x="304800" y="3002274"/>
            <a:ext cx="3810001" cy="1447800"/>
          </a:xfrm>
          <a:prstGeom prst="parallelogram">
            <a:avLst>
              <a:gd name="adj" fmla="val 54922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E100DA-1FBF-0B46-B905-B2FD9607422A}"/>
              </a:ext>
            </a:extLst>
          </p:cNvPr>
          <p:cNvSpPr/>
          <p:nvPr/>
        </p:nvSpPr>
        <p:spPr>
          <a:xfrm>
            <a:off x="2133600" y="3276600"/>
            <a:ext cx="304800" cy="762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45D21F-54F0-B74D-A7EE-7EC3641305BE}"/>
              </a:ext>
            </a:extLst>
          </p:cNvPr>
          <p:cNvCxnSpPr>
            <a:cxnSpLocks/>
          </p:cNvCxnSpPr>
          <p:nvPr/>
        </p:nvCxnSpPr>
        <p:spPr>
          <a:xfrm>
            <a:off x="2286000" y="3657600"/>
            <a:ext cx="630936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46AACAE-3922-BD44-9596-778E2B79AB21}"/>
              </a:ext>
            </a:extLst>
          </p:cNvPr>
          <p:cNvSpPr/>
          <p:nvPr/>
        </p:nvSpPr>
        <p:spPr>
          <a:xfrm>
            <a:off x="840881" y="3589015"/>
            <a:ext cx="137160" cy="13716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7D0ED1-48FF-D545-8EB0-B8CACDE2128F}"/>
              </a:ext>
            </a:extLst>
          </p:cNvPr>
          <p:cNvSpPr/>
          <p:nvPr/>
        </p:nvSpPr>
        <p:spPr>
          <a:xfrm>
            <a:off x="838200" y="3886200"/>
            <a:ext cx="137160" cy="13716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D1C1FA-354B-E042-BA4E-D8CD16874631}"/>
              </a:ext>
            </a:extLst>
          </p:cNvPr>
          <p:cNvSpPr/>
          <p:nvPr/>
        </p:nvSpPr>
        <p:spPr>
          <a:xfrm>
            <a:off x="5334000" y="887036"/>
            <a:ext cx="3505200" cy="49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7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Hypothetical Image Intensity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49D0F-0589-1D4A-A276-26AD6B1AD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13100"/>
          <a:stretch/>
        </p:blipFill>
        <p:spPr>
          <a:xfrm>
            <a:off x="6422163" y="2349910"/>
            <a:ext cx="2600179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41850-5B26-494E-B8E4-64DDA5AEA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1270"/>
          <a:stretch/>
        </p:blipFill>
        <p:spPr>
          <a:xfrm>
            <a:off x="204399" y="2362200"/>
            <a:ext cx="2600179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72007-4565-8E41-86B1-3B6FBAD8A4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r="12341"/>
          <a:stretch/>
        </p:blipFill>
        <p:spPr>
          <a:xfrm>
            <a:off x="3235039" y="2362200"/>
            <a:ext cx="2600179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10AE47-462E-4B4F-AEAF-D5FEADD8B574}"/>
              </a:ext>
            </a:extLst>
          </p:cNvPr>
          <p:cNvSpPr txBox="1"/>
          <p:nvPr/>
        </p:nvSpPr>
        <p:spPr>
          <a:xfrm>
            <a:off x="4114800" y="327414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C0CA15-E268-244A-95F3-2A6591383E2D}"/>
                  </a:ext>
                </a:extLst>
              </p:cNvPr>
              <p:cNvSpPr txBox="1"/>
              <p:nvPr/>
            </p:nvSpPr>
            <p:spPr>
              <a:xfrm>
                <a:off x="2821442" y="3547835"/>
                <a:ext cx="39673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C0CA15-E268-244A-95F3-2A6591383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42" y="3547835"/>
                <a:ext cx="39673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C54D70-922F-0D42-B9C8-04E84C424D82}"/>
                  </a:ext>
                </a:extLst>
              </p:cNvPr>
              <p:cNvSpPr txBox="1"/>
              <p:nvPr/>
            </p:nvSpPr>
            <p:spPr>
              <a:xfrm>
                <a:off x="5930324" y="3547835"/>
                <a:ext cx="39673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C54D70-922F-0D42-B9C8-04E84C424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324" y="3547835"/>
                <a:ext cx="39673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3956748-CF8E-5041-BDB9-9AAB5B6CFDA0}"/>
              </a:ext>
            </a:extLst>
          </p:cNvPr>
          <p:cNvSpPr txBox="1"/>
          <p:nvPr/>
        </p:nvSpPr>
        <p:spPr>
          <a:xfrm>
            <a:off x="111514" y="192441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object intensity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AFB31-ADC5-924C-9DE0-41636971BE60}"/>
              </a:ext>
            </a:extLst>
          </p:cNvPr>
          <p:cNvSpPr txBox="1"/>
          <p:nvPr/>
        </p:nvSpPr>
        <p:spPr>
          <a:xfrm>
            <a:off x="3124200" y="192441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point spread function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AD2AA7-3D4D-2740-A239-238558470A95}"/>
              </a:ext>
            </a:extLst>
          </p:cNvPr>
          <p:cNvSpPr txBox="1"/>
          <p:nvPr/>
        </p:nvSpPr>
        <p:spPr>
          <a:xfrm>
            <a:off x="6327057" y="192441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Image intensity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35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Comparison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BE653-538B-DF40-A6A3-2A6425D56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7" y="2009775"/>
            <a:ext cx="5035747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177937-04BA-FA40-A252-56FC729EFD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1"/>
          <a:stretch/>
        </p:blipFill>
        <p:spPr>
          <a:xfrm>
            <a:off x="5105400" y="2009775"/>
            <a:ext cx="3686613" cy="3108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07C7D0-F82E-E84E-904E-2CFFC3A7C50B}"/>
              </a:ext>
            </a:extLst>
          </p:cNvPr>
          <p:cNvSpPr/>
          <p:nvPr/>
        </p:nvSpPr>
        <p:spPr>
          <a:xfrm>
            <a:off x="228600" y="6235397"/>
            <a:ext cx="144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Mikayla Greiner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24287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Reconstruction (10 fps)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F1-F40-10fps" descr="F1-F40-10fps">
            <a:hlinkClick r:id="" action="ppaction://media"/>
            <a:extLst>
              <a:ext uri="{FF2B5EF4-FFF2-40B4-BE49-F238E27FC236}">
                <a16:creationId xmlns:a16="http://schemas.microsoft.com/office/drawing/2014/main" id="{404871C2-CF03-B94C-AC0E-53DDE20B6F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435" y="1295400"/>
            <a:ext cx="5915130" cy="502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9C99DD-9C81-3849-9803-AB261B5C0B11}"/>
              </a:ext>
            </a:extLst>
          </p:cNvPr>
          <p:cNvSpPr/>
          <p:nvPr/>
        </p:nvSpPr>
        <p:spPr>
          <a:xfrm>
            <a:off x="228600" y="6235397"/>
            <a:ext cx="144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Mikayla Greiner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24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Still Trajectory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A291E-B3BC-A24E-AF2A-433F79FD6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2850"/>
            <a:ext cx="8331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9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27E64A3-251D-2C45-A2D3-AB77284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Fitting Circles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846D7-32FE-B445-9944-945C9606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77E2AD-12BF-B243-B5FB-C8B5904DF2C8}"/>
              </a:ext>
            </a:extLst>
          </p:cNvPr>
          <p:cNvGrpSpPr/>
          <p:nvPr/>
        </p:nvGrpSpPr>
        <p:grpSpPr>
          <a:xfrm>
            <a:off x="642241" y="1772265"/>
            <a:ext cx="7859519" cy="3657600"/>
            <a:chOff x="685800" y="1772265"/>
            <a:chExt cx="7859519" cy="3657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1E25D9-0526-014F-8A28-02DF4A4FD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7" t="7402" r="21328"/>
            <a:stretch/>
          </p:blipFill>
          <p:spPr>
            <a:xfrm>
              <a:off x="685800" y="1772265"/>
              <a:ext cx="3668519" cy="3657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123391-9748-6B4E-8C27-77DF9E86C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7" t="7402" r="21327"/>
            <a:stretch/>
          </p:blipFill>
          <p:spPr>
            <a:xfrm>
              <a:off x="4876800" y="1772265"/>
              <a:ext cx="3668519" cy="36576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F510A6-E5A4-6C4A-9108-6D6B2F7B6F38}"/>
                  </a:ext>
                </a:extLst>
              </p:cNvPr>
              <p:cNvSpPr txBox="1"/>
              <p:nvPr/>
            </p:nvSpPr>
            <p:spPr>
              <a:xfrm>
                <a:off x="5643716" y="2423637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F510A6-E5A4-6C4A-9108-6D6B2F7B6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6" y="2423637"/>
                <a:ext cx="9144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19732B-3D0D-3243-A3DD-DC1C354C4B72}"/>
                  </a:ext>
                </a:extLst>
              </p:cNvPr>
              <p:cNvSpPr txBox="1"/>
              <p:nvPr/>
            </p:nvSpPr>
            <p:spPr>
              <a:xfrm>
                <a:off x="5943600" y="3259675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19732B-3D0D-3243-A3DD-DC1C354C4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3259675"/>
                <a:ext cx="9144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4A183D-161D-784E-B41C-E1C27050495B}"/>
                  </a:ext>
                </a:extLst>
              </p:cNvPr>
              <p:cNvSpPr txBox="1"/>
              <p:nvPr/>
            </p:nvSpPr>
            <p:spPr>
              <a:xfrm>
                <a:off x="6536756" y="3586255"/>
                <a:ext cx="1595565" cy="10390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𝐶𝑢𝑟𝑣𝑎𝑡𝑢𝑟𝑒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𝑆𝑝𝑒𝑒𝑑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4A183D-161D-784E-B41C-E1C27050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756" y="3586255"/>
                <a:ext cx="1595565" cy="1039002"/>
              </a:xfrm>
              <a:prstGeom prst="rect">
                <a:avLst/>
              </a:prstGeom>
              <a:blipFill>
                <a:blip r:embed="rId6"/>
                <a:stretch>
                  <a:fillRect l="-2381" t="-2439" r="-2381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D369887-8C04-454B-8A36-6CEFA3274512}"/>
              </a:ext>
            </a:extLst>
          </p:cNvPr>
          <p:cNvSpPr/>
          <p:nvPr/>
        </p:nvSpPr>
        <p:spPr>
          <a:xfrm>
            <a:off x="228600" y="6235397"/>
            <a:ext cx="144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Mikayla Greiner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0557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Trajectory Measurements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CD0BF0-5E0E-D346-88E1-F3BE2F5538F5}"/>
              </a:ext>
            </a:extLst>
          </p:cNvPr>
          <p:cNvSpPr/>
          <p:nvPr/>
        </p:nvSpPr>
        <p:spPr>
          <a:xfrm>
            <a:off x="228600" y="6235397"/>
            <a:ext cx="11001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Keaton Holt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C5AD2-8558-7A4F-A823-F56718C4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4BCD00-26E6-AF4D-B6CC-F89DB6A0D12F}"/>
              </a:ext>
            </a:extLst>
          </p:cNvPr>
          <p:cNvGrpSpPr/>
          <p:nvPr/>
        </p:nvGrpSpPr>
        <p:grpSpPr>
          <a:xfrm>
            <a:off x="411719" y="1828800"/>
            <a:ext cx="8320562" cy="3891366"/>
            <a:chOff x="381000" y="1828800"/>
            <a:chExt cx="8320562" cy="38913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706D27-1F10-D141-8683-B8562923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833966"/>
              <a:ext cx="3977462" cy="388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2AF50F-980C-054E-A39B-51FDF3049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828800"/>
              <a:ext cx="4129562" cy="388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3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spd="slow" advTm="29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1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Orientation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D31C0-370D-8D48-AEEA-2B37244E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8630D1-ADDA-E243-AC24-941F29EE7748}"/>
              </a:ext>
            </a:extLst>
          </p:cNvPr>
          <p:cNvGrpSpPr/>
          <p:nvPr/>
        </p:nvGrpSpPr>
        <p:grpSpPr>
          <a:xfrm>
            <a:off x="2000250" y="1352130"/>
            <a:ext cx="5143500" cy="4572000"/>
            <a:chOff x="3877605" y="936702"/>
            <a:chExt cx="5143500" cy="4572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ECBA96-AF2C-624D-8550-FF4B8DCD6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7605" y="936702"/>
              <a:ext cx="5143500" cy="457200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2B945B2-8C9A-F049-BCA8-CB392389A9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01838" y="1830443"/>
              <a:ext cx="1737360" cy="1389729"/>
              <a:chOff x="7277222" y="2687735"/>
              <a:chExt cx="3670029" cy="293568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741C1BD-F646-C544-84CE-DA5AD2253A25}"/>
                  </a:ext>
                </a:extLst>
              </p:cNvPr>
              <p:cNvGrpSpPr/>
              <p:nvPr/>
            </p:nvGrpSpPr>
            <p:grpSpPr>
              <a:xfrm rot="18129965">
                <a:off x="8374491" y="2496108"/>
                <a:ext cx="716703" cy="2911242"/>
                <a:chOff x="4514690" y="-3190040"/>
                <a:chExt cx="1503474" cy="6281619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07A7CF8-4D35-714E-A628-9D28600D1847}"/>
                    </a:ext>
                  </a:extLst>
                </p:cNvPr>
                <p:cNvSpPr/>
                <p:nvPr/>
              </p:nvSpPr>
              <p:spPr>
                <a:xfrm rot="16827489">
                  <a:off x="3419113" y="819147"/>
                  <a:ext cx="3368009" cy="117685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2F278EB4-E52E-5A4B-AEA6-121E3605C536}"/>
                    </a:ext>
                  </a:extLst>
                </p:cNvPr>
                <p:cNvSpPr/>
                <p:nvPr/>
              </p:nvSpPr>
              <p:spPr>
                <a:xfrm rot="16827489">
                  <a:off x="4069492" y="-2155873"/>
                  <a:ext cx="2982840" cy="914505"/>
                </a:xfrm>
                <a:custGeom>
                  <a:avLst/>
                  <a:gdLst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628503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724298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99954" h="940641">
                      <a:moveTo>
                        <a:pt x="0" y="574852"/>
                      </a:moveTo>
                      <a:cubicBezTo>
                        <a:pt x="134983" y="274406"/>
                        <a:pt x="269966" y="-26039"/>
                        <a:pt x="452846" y="34921"/>
                      </a:cubicBezTo>
                      <a:cubicBezTo>
                        <a:pt x="635726" y="95881"/>
                        <a:pt x="885371" y="946418"/>
                        <a:pt x="1097280" y="940612"/>
                      </a:cubicBezTo>
                      <a:cubicBezTo>
                        <a:pt x="1309189" y="934806"/>
                        <a:pt x="1524001" y="10247"/>
                        <a:pt x="1724298" y="87"/>
                      </a:cubicBezTo>
                      <a:cubicBezTo>
                        <a:pt x="1924595" y="-10073"/>
                        <a:pt x="2103120" y="872395"/>
                        <a:pt x="2299063" y="879652"/>
                      </a:cubicBezTo>
                      <a:cubicBezTo>
                        <a:pt x="2495006" y="886909"/>
                        <a:pt x="2727234" y="58143"/>
                        <a:pt x="2899954" y="4362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/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7C95708-CA46-4347-99EB-998EEF671845}"/>
                  </a:ext>
                </a:extLst>
              </p:cNvPr>
              <p:cNvCxnSpPr/>
              <p:nvPr/>
            </p:nvCxnSpPr>
            <p:spPr>
              <a:xfrm flipV="1">
                <a:off x="9212265" y="3120949"/>
                <a:ext cx="0" cy="12801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DDF3ACA-D32A-204A-A11E-F697670A3765}"/>
                  </a:ext>
                </a:extLst>
              </p:cNvPr>
              <p:cNvCxnSpPr/>
              <p:nvPr/>
            </p:nvCxnSpPr>
            <p:spPr>
              <a:xfrm flipV="1">
                <a:off x="9212265" y="4395672"/>
                <a:ext cx="128016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F87610F-C15A-BD49-8343-F52FDEA23172}"/>
                      </a:ext>
                    </a:extLst>
                  </p:cNvPr>
                  <p:cNvSpPr txBox="1"/>
                  <p:nvPr/>
                </p:nvSpPr>
                <p:spPr>
                  <a:xfrm>
                    <a:off x="9204420" y="2687735"/>
                    <a:ext cx="577564" cy="780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F87610F-C15A-BD49-8343-F52FDEA23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04420" y="2687735"/>
                    <a:ext cx="577564" cy="78018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B106AB7D-211C-784E-9B14-68EA4E18D961}"/>
                      </a:ext>
                    </a:extLst>
                  </p:cNvPr>
                  <p:cNvSpPr txBox="1"/>
                  <p:nvPr/>
                </p:nvSpPr>
                <p:spPr>
                  <a:xfrm>
                    <a:off x="10369687" y="3983916"/>
                    <a:ext cx="577564" cy="780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B106AB7D-211C-784E-9B14-68EA4E18D9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69687" y="3983916"/>
                    <a:ext cx="577564" cy="7801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9091" b="-68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726F7B7B-6226-9643-A594-8CFBB645A221}"/>
                  </a:ext>
                </a:extLst>
              </p:cNvPr>
              <p:cNvSpPr/>
              <p:nvPr/>
            </p:nvSpPr>
            <p:spPr>
              <a:xfrm>
                <a:off x="8237550" y="3412056"/>
                <a:ext cx="1280160" cy="2011680"/>
              </a:xfrm>
              <a:prstGeom prst="arc">
                <a:avLst>
                  <a:gd name="adj1" fmla="val 17471643"/>
                  <a:gd name="adj2" fmla="val 1043483"/>
                </a:avLst>
              </a:prstGeom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497F6F66-F47C-8C4F-9F58-12AD6DAAC980}"/>
                      </a:ext>
                    </a:extLst>
                  </p:cNvPr>
                  <p:cNvSpPr txBox="1"/>
                  <p:nvPr/>
                </p:nvSpPr>
                <p:spPr>
                  <a:xfrm>
                    <a:off x="9566947" y="3674730"/>
                    <a:ext cx="20069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66947" y="3674730"/>
                    <a:ext cx="20069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273" r="-1818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1827AB5-9DA5-204E-93D6-8231B52B047F}"/>
                  </a:ext>
                </a:extLst>
              </p:cNvPr>
              <p:cNvCxnSpPr/>
              <p:nvPr/>
            </p:nvCxnSpPr>
            <p:spPr>
              <a:xfrm>
                <a:off x="9212265" y="4401110"/>
                <a:ext cx="1123147" cy="86720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6556D48-D7CD-8346-8B04-0998B0B8BBA2}"/>
                  </a:ext>
                </a:extLst>
              </p:cNvPr>
              <p:cNvCxnSpPr/>
              <p:nvPr/>
            </p:nvCxnSpPr>
            <p:spPr>
              <a:xfrm flipH="1">
                <a:off x="8320661" y="4395672"/>
                <a:ext cx="891604" cy="641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73E9559-0571-894C-A680-62F7F5AFB410}"/>
                      </a:ext>
                    </a:extLst>
                  </p:cNvPr>
                  <p:cNvSpPr txBox="1"/>
                  <p:nvPr/>
                </p:nvSpPr>
                <p:spPr>
                  <a:xfrm>
                    <a:off x="8320659" y="4843239"/>
                    <a:ext cx="577564" cy="780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73E9559-0571-894C-A680-62F7F5AFB4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20659" y="4843239"/>
                    <a:ext cx="577564" cy="78018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AF3794E-78ED-8E4B-9908-C0C224AB4D5D}"/>
              </a:ext>
            </a:extLst>
          </p:cNvPr>
          <p:cNvSpPr/>
          <p:nvPr/>
        </p:nvSpPr>
        <p:spPr>
          <a:xfrm>
            <a:off x="228600" y="6235397"/>
            <a:ext cx="11001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Credit: Keaton Holt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395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spd="slow" advTm="29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D3BC75-85A4-9946-A255-458D0BB50319}"/>
              </a:ext>
            </a:extLst>
          </p:cNvPr>
          <p:cNvSpPr txBox="1"/>
          <p:nvPr/>
        </p:nvSpPr>
        <p:spPr>
          <a:xfrm>
            <a:off x="152400" y="1524000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Mikayla Greiner</a:t>
            </a:r>
          </a:p>
          <a:p>
            <a:r>
              <a:rPr lang="en-US" dirty="0"/>
              <a:t>Department of Physics, Trinity University, San Antonio, TX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127FB-4F16-AF47-816B-EC8FF494D07E}"/>
              </a:ext>
            </a:extLst>
          </p:cNvPr>
          <p:cNvSpPr txBox="1"/>
          <p:nvPr/>
        </p:nvSpPr>
        <p:spPr>
          <a:xfrm>
            <a:off x="152400" y="2696756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Keaton Holt</a:t>
            </a:r>
          </a:p>
          <a:p>
            <a:r>
              <a:rPr lang="en-US" dirty="0"/>
              <a:t>Department of Physics, Trinity University, San Antonio, TX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CF494-D8D4-0743-9840-6567C1456DDA}"/>
              </a:ext>
            </a:extLst>
          </p:cNvPr>
          <p:cNvSpPr txBox="1"/>
          <p:nvPr/>
        </p:nvSpPr>
        <p:spPr>
          <a:xfrm>
            <a:off x="4800600" y="1524000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Hoa Nguyen</a:t>
            </a:r>
          </a:p>
          <a:p>
            <a:r>
              <a:rPr lang="en-US" dirty="0"/>
              <a:t>Department of Mathematics, Trinity University, San Antonio, TX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F2C8A-F826-E44A-B06F-E4338AD88062}"/>
              </a:ext>
            </a:extLst>
          </p:cNvPr>
          <p:cNvSpPr txBox="1"/>
          <p:nvPr/>
        </p:nvSpPr>
        <p:spPr>
          <a:xfrm>
            <a:off x="4800600" y="3869513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Bruce </a:t>
            </a:r>
            <a:r>
              <a:rPr lang="en-US" sz="3200" i="1" dirty="0" err="1"/>
              <a:t>Rodenborn</a:t>
            </a:r>
            <a:endParaRPr lang="en-US" sz="3200" i="1" dirty="0"/>
          </a:p>
          <a:p>
            <a:r>
              <a:rPr lang="en-US" dirty="0"/>
              <a:t>Department of Physics, Centre College, Dansville, Kentucky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86A9924-6C09-4D48-B0A3-5DF3F8ECF7CE}"/>
              </a:ext>
            </a:extLst>
          </p:cNvPr>
          <p:cNvSpPr txBox="1">
            <a:spLocks/>
          </p:cNvSpPr>
          <p:nvPr/>
        </p:nvSpPr>
        <p:spPr>
          <a:xfrm>
            <a:off x="-17890" y="1301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0C0"/>
                </a:solidFill>
              </a:rPr>
              <a:t>Acknowledgements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4AD2-EFEB-D146-B5D0-C69E495DE913}"/>
              </a:ext>
            </a:extLst>
          </p:cNvPr>
          <p:cNvSpPr txBox="1"/>
          <p:nvPr/>
        </p:nvSpPr>
        <p:spPr>
          <a:xfrm>
            <a:off x="152400" y="3869513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Quan Hoang </a:t>
            </a:r>
          </a:p>
          <a:p>
            <a:r>
              <a:rPr lang="en-US" dirty="0"/>
              <a:t>Department of Mathematics, Mechanics and Informatics, Vietnam National University;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4071F-2D36-744A-BD53-C9068957B321}"/>
              </a:ext>
            </a:extLst>
          </p:cNvPr>
          <p:cNvSpPr txBox="1"/>
          <p:nvPr/>
        </p:nvSpPr>
        <p:spPr>
          <a:xfrm>
            <a:off x="4800600" y="5181209"/>
            <a:ext cx="43255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Dung Hoang </a:t>
            </a:r>
          </a:p>
          <a:p>
            <a:r>
              <a:rPr lang="en-US" dirty="0"/>
              <a:t>Department of Mathematics, Mechanics and Informatics, Vietnam National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DD5EB0-3300-9246-8E01-911BBB0E629F}"/>
              </a:ext>
            </a:extLst>
          </p:cNvPr>
          <p:cNvSpPr txBox="1"/>
          <p:nvPr/>
        </p:nvSpPr>
        <p:spPr>
          <a:xfrm>
            <a:off x="152400" y="5181209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Nicholas </a:t>
            </a:r>
            <a:r>
              <a:rPr lang="en-US" sz="3200" i="1" dirty="0" err="1"/>
              <a:t>Coltharp</a:t>
            </a:r>
            <a:endParaRPr lang="en-US" sz="3200" i="1" dirty="0"/>
          </a:p>
          <a:p>
            <a:r>
              <a:rPr lang="en-US" dirty="0"/>
              <a:t>Department of Mathematics, Trinity University, San Antonio, TX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31210-E16D-7C40-A801-14FDC5DCF739}"/>
              </a:ext>
            </a:extLst>
          </p:cNvPr>
          <p:cNvSpPr txBox="1"/>
          <p:nvPr/>
        </p:nvSpPr>
        <p:spPr>
          <a:xfrm>
            <a:off x="4782710" y="2696756"/>
            <a:ext cx="4343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Frank Healy</a:t>
            </a:r>
          </a:p>
          <a:p>
            <a:r>
              <a:rPr lang="en-US" dirty="0"/>
              <a:t>Department of Biology, Trinity University, San Antonio, TX</a:t>
            </a:r>
          </a:p>
        </p:txBody>
      </p:sp>
    </p:spTree>
    <p:extLst>
      <p:ext uri="{BB962C8B-B14F-4D97-AF65-F5344CB8AC3E}">
        <p14:creationId xmlns:p14="http://schemas.microsoft.com/office/powerpoint/2010/main" val="48155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A2250-7E8B-2B43-86C4-72447FA3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3F1D4-1675-DC4E-97D1-15F85352B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Bacterial Dynamics</a:t>
            </a:r>
          </a:p>
        </p:txBody>
      </p:sp>
      <p:pic>
        <p:nvPicPr>
          <p:cNvPr id="6" name="fluo_bundle (1) (Converted).mov" descr="fluo_bundle (1) (Converted).mov">
            <a:hlinkClick r:id="" action="ppaction://media"/>
            <a:extLst>
              <a:ext uri="{FF2B5EF4-FFF2-40B4-BE49-F238E27FC236}">
                <a16:creationId xmlns:a16="http://schemas.microsoft.com/office/drawing/2014/main" id="{6C229A7C-C5AC-EE4D-82DD-5B3A2AB0F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4358" y="1219200"/>
            <a:ext cx="5195285" cy="4937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23282D-BF40-0748-868C-4D872F7A1E7E}"/>
              </a:ext>
            </a:extLst>
          </p:cNvPr>
          <p:cNvSpPr/>
          <p:nvPr/>
        </p:nvSpPr>
        <p:spPr>
          <a:xfrm>
            <a:off x="5257800" y="6296025"/>
            <a:ext cx="1911843" cy="120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A87E9-F73B-AE43-9DF7-58B0184E4773}"/>
                  </a:ext>
                </a:extLst>
              </p:cNvPr>
              <p:cNvSpPr txBox="1"/>
              <p:nvPr/>
            </p:nvSpPr>
            <p:spPr>
              <a:xfrm>
                <a:off x="5938005" y="6451620"/>
                <a:ext cx="7854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A87E9-F73B-AE43-9DF7-58B0184E4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005" y="6451620"/>
                <a:ext cx="785471" cy="276999"/>
              </a:xfrm>
              <a:prstGeom prst="rect">
                <a:avLst/>
              </a:prstGeom>
              <a:blipFill>
                <a:blip r:embed="rId6"/>
                <a:stretch>
                  <a:fillRect l="-3175" t="-4348" r="-3175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A2B3A66-64B5-DF48-8D34-BBFD8D38F0EC}"/>
              </a:ext>
            </a:extLst>
          </p:cNvPr>
          <p:cNvSpPr/>
          <p:nvPr/>
        </p:nvSpPr>
        <p:spPr>
          <a:xfrm>
            <a:off x="120899" y="651637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7"/>
              </a:rPr>
              <a:t>https://www.rowland.harvard.edu/labs/bacteria/movies/index.php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47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E6A29685-ACE5-6D4B-A78A-79526803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Evolution: Surface Interactions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FC21F-E638-BC49-B972-F1D0186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1FAC2C-BB46-E448-B863-C617920CBF9F}"/>
              </a:ext>
            </a:extLst>
          </p:cNvPr>
          <p:cNvGrpSpPr/>
          <p:nvPr/>
        </p:nvGrpSpPr>
        <p:grpSpPr>
          <a:xfrm>
            <a:off x="1307972" y="2941154"/>
            <a:ext cx="7378828" cy="3096460"/>
            <a:chOff x="1300278" y="3042204"/>
            <a:chExt cx="4007644" cy="1681772"/>
          </a:xfrm>
        </p:grpSpPr>
        <p:grpSp>
          <p:nvGrpSpPr>
            <p:cNvPr id="36" name="Group 35"/>
            <p:cNvGrpSpPr/>
            <p:nvPr/>
          </p:nvGrpSpPr>
          <p:grpSpPr>
            <a:xfrm rot="1164653">
              <a:off x="1717166" y="3042204"/>
              <a:ext cx="3057385" cy="1132118"/>
              <a:chOff x="3115427" y="2400880"/>
              <a:chExt cx="5900125" cy="2310883"/>
            </a:xfrm>
          </p:grpSpPr>
          <p:sp>
            <p:nvSpPr>
              <p:cNvPr id="37" name="Oval 36"/>
              <p:cNvSpPr/>
              <p:nvPr/>
            </p:nvSpPr>
            <p:spPr>
              <a:xfrm rot="20315172">
                <a:off x="3115427" y="3501272"/>
                <a:ext cx="3274423" cy="12104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20315172">
                <a:off x="6115598" y="2400880"/>
                <a:ext cx="2899954" cy="940641"/>
              </a:xfrm>
              <a:custGeom>
                <a:avLst/>
                <a:gdLst>
                  <a:gd name="connsiteX0" fmla="*/ 0 w 2899954"/>
                  <a:gd name="connsiteY0" fmla="*/ 574852 h 940641"/>
                  <a:gd name="connsiteX1" fmla="*/ 452846 w 2899954"/>
                  <a:gd name="connsiteY1" fmla="*/ 34921 h 940641"/>
                  <a:gd name="connsiteX2" fmla="*/ 1097280 w 2899954"/>
                  <a:gd name="connsiteY2" fmla="*/ 940612 h 940641"/>
                  <a:gd name="connsiteX3" fmla="*/ 1628503 w 2899954"/>
                  <a:gd name="connsiteY3" fmla="*/ 87 h 940641"/>
                  <a:gd name="connsiteX4" fmla="*/ 2299063 w 2899954"/>
                  <a:gd name="connsiteY4" fmla="*/ 879652 h 940641"/>
                  <a:gd name="connsiteX5" fmla="*/ 2899954 w 2899954"/>
                  <a:gd name="connsiteY5" fmla="*/ 43629 h 940641"/>
                  <a:gd name="connsiteX0" fmla="*/ 0 w 2899954"/>
                  <a:gd name="connsiteY0" fmla="*/ 574852 h 940641"/>
                  <a:gd name="connsiteX1" fmla="*/ 452846 w 2899954"/>
                  <a:gd name="connsiteY1" fmla="*/ 34921 h 940641"/>
                  <a:gd name="connsiteX2" fmla="*/ 1097280 w 2899954"/>
                  <a:gd name="connsiteY2" fmla="*/ 940612 h 940641"/>
                  <a:gd name="connsiteX3" fmla="*/ 1724298 w 2899954"/>
                  <a:gd name="connsiteY3" fmla="*/ 87 h 940641"/>
                  <a:gd name="connsiteX4" fmla="*/ 2299063 w 2899954"/>
                  <a:gd name="connsiteY4" fmla="*/ 879652 h 940641"/>
                  <a:gd name="connsiteX5" fmla="*/ 2899954 w 2899954"/>
                  <a:gd name="connsiteY5" fmla="*/ 43629 h 94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9954" h="940641">
                    <a:moveTo>
                      <a:pt x="0" y="574852"/>
                    </a:moveTo>
                    <a:cubicBezTo>
                      <a:pt x="134983" y="274406"/>
                      <a:pt x="269966" y="-26039"/>
                      <a:pt x="452846" y="34921"/>
                    </a:cubicBezTo>
                    <a:cubicBezTo>
                      <a:pt x="635726" y="95881"/>
                      <a:pt x="885371" y="946418"/>
                      <a:pt x="1097280" y="940612"/>
                    </a:cubicBezTo>
                    <a:cubicBezTo>
                      <a:pt x="1309189" y="934806"/>
                      <a:pt x="1524001" y="10247"/>
                      <a:pt x="1724298" y="87"/>
                    </a:cubicBezTo>
                    <a:cubicBezTo>
                      <a:pt x="1924595" y="-10073"/>
                      <a:pt x="2103120" y="872395"/>
                      <a:pt x="2299063" y="879652"/>
                    </a:cubicBezTo>
                    <a:cubicBezTo>
                      <a:pt x="2495006" y="886909"/>
                      <a:pt x="2727234" y="58143"/>
                      <a:pt x="2899954" y="4362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0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1300278" y="4537731"/>
              <a:ext cx="4007644" cy="186245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093F2F-1B37-5741-96F8-3526DC3E173A}"/>
              </a:ext>
            </a:extLst>
          </p:cNvPr>
          <p:cNvSpPr txBox="1"/>
          <p:nvPr/>
        </p:nvSpPr>
        <p:spPr>
          <a:xfrm>
            <a:off x="1371600" y="2360149"/>
            <a:ext cx="207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Cell Body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B3DC2F-E13D-D64E-A6FF-DC6CCEF9CE45}"/>
              </a:ext>
            </a:extLst>
          </p:cNvPr>
          <p:cNvCxnSpPr/>
          <p:nvPr/>
        </p:nvCxnSpPr>
        <p:spPr>
          <a:xfrm rot="1164653">
            <a:off x="2026803" y="2869167"/>
            <a:ext cx="495617" cy="464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2BA1E8-F2B2-7A40-880F-041F948D029D}"/>
              </a:ext>
            </a:extLst>
          </p:cNvPr>
          <p:cNvSpPr txBox="1"/>
          <p:nvPr/>
        </p:nvSpPr>
        <p:spPr>
          <a:xfrm>
            <a:off x="6019800" y="4976376"/>
            <a:ext cx="207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Flagellum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46FB05-8E8D-BB4F-AF8F-5C35F4D4B0E7}"/>
              </a:ext>
            </a:extLst>
          </p:cNvPr>
          <p:cNvCxnSpPr/>
          <p:nvPr/>
        </p:nvCxnSpPr>
        <p:spPr>
          <a:xfrm rot="1164653" flipH="1" flipV="1">
            <a:off x="6236955" y="4409867"/>
            <a:ext cx="407240" cy="5134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5016BBF-C2A9-B145-BCEB-E87FE13664B5}"/>
              </a:ext>
            </a:extLst>
          </p:cNvPr>
          <p:cNvSpPr txBox="1"/>
          <p:nvPr/>
        </p:nvSpPr>
        <p:spPr>
          <a:xfrm>
            <a:off x="3971350" y="6053411"/>
            <a:ext cx="120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Surface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3A933D-41FC-9347-8BE1-BD115A9CE4EA}"/>
              </a:ext>
            </a:extLst>
          </p:cNvPr>
          <p:cNvSpPr txBox="1"/>
          <p:nvPr/>
        </p:nvSpPr>
        <p:spPr>
          <a:xfrm>
            <a:off x="2112144" y="1474949"/>
            <a:ext cx="475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Escherichia coli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200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E6A29685-ACE5-6D4B-A78A-79526803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Physics of </a:t>
            </a:r>
            <a:r>
              <a:rPr lang="en-US" i="1" dirty="0">
                <a:solidFill>
                  <a:srgbClr val="0070C0"/>
                </a:solidFill>
              </a:rPr>
              <a:t>E. coli </a:t>
            </a:r>
            <a:r>
              <a:rPr lang="en-US" dirty="0">
                <a:solidFill>
                  <a:srgbClr val="0070C0"/>
                </a:solidFill>
              </a:rPr>
              <a:t>Motility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FC21F-E638-BC49-B972-F1D0186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7E7CF-1811-DF4F-BE28-E14EAC70E412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762498"/>
            <a:ext cx="8229600" cy="4275115"/>
            <a:chOff x="838200" y="2402044"/>
            <a:chExt cx="4469722" cy="23219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1FAC2C-BB46-E448-B863-C617920CBF9F}"/>
                </a:ext>
              </a:extLst>
            </p:cNvPr>
            <p:cNvGrpSpPr/>
            <p:nvPr/>
          </p:nvGrpSpPr>
          <p:grpSpPr>
            <a:xfrm>
              <a:off x="1300278" y="2402044"/>
              <a:ext cx="4007644" cy="2321932"/>
              <a:chOff x="1300278" y="2402044"/>
              <a:chExt cx="4007644" cy="2321932"/>
            </a:xfrm>
          </p:grpSpPr>
          <p:grpSp>
            <p:nvGrpSpPr>
              <p:cNvPr id="36" name="Group 35"/>
              <p:cNvGrpSpPr/>
              <p:nvPr/>
            </p:nvGrpSpPr>
            <p:grpSpPr>
              <a:xfrm rot="1164653">
                <a:off x="1717166" y="3042204"/>
                <a:ext cx="3057385" cy="1132118"/>
                <a:chOff x="3115427" y="2400880"/>
                <a:chExt cx="5900125" cy="2310883"/>
              </a:xfrm>
            </p:grpSpPr>
            <p:sp>
              <p:nvSpPr>
                <p:cNvPr id="37" name="Oval 36"/>
                <p:cNvSpPr/>
                <p:nvPr/>
              </p:nvSpPr>
              <p:spPr>
                <a:xfrm rot="20315172">
                  <a:off x="3115427" y="3501272"/>
                  <a:ext cx="3274423" cy="121049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 rot="20315172">
                  <a:off x="6115598" y="2400880"/>
                  <a:ext cx="2899954" cy="940641"/>
                </a:xfrm>
                <a:custGeom>
                  <a:avLst/>
                  <a:gdLst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628503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724298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99954" h="940641">
                      <a:moveTo>
                        <a:pt x="0" y="574852"/>
                      </a:moveTo>
                      <a:cubicBezTo>
                        <a:pt x="134983" y="274406"/>
                        <a:pt x="269966" y="-26039"/>
                        <a:pt x="452846" y="34921"/>
                      </a:cubicBezTo>
                      <a:cubicBezTo>
                        <a:pt x="635726" y="95881"/>
                        <a:pt x="885371" y="946418"/>
                        <a:pt x="1097280" y="940612"/>
                      </a:cubicBezTo>
                      <a:cubicBezTo>
                        <a:pt x="1309189" y="934806"/>
                        <a:pt x="1524001" y="10247"/>
                        <a:pt x="1724298" y="87"/>
                      </a:cubicBezTo>
                      <a:cubicBezTo>
                        <a:pt x="1924595" y="-10073"/>
                        <a:pt x="2103120" y="872395"/>
                        <a:pt x="2299063" y="879652"/>
                      </a:cubicBezTo>
                      <a:cubicBezTo>
                        <a:pt x="2495006" y="886909"/>
                        <a:pt x="2727234" y="58143"/>
                        <a:pt x="2899954" y="4362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0"/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1300278" y="4537731"/>
                <a:ext cx="4007644" cy="18624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D92AC13-8054-9441-8AED-CCF055F5373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2229919" y="2903682"/>
                <a:ext cx="6858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29657F7-7962-C949-9098-00C8FAEDCC34}"/>
                  </a:ext>
                </a:extLst>
              </p:cNvPr>
              <p:cNvCxnSpPr/>
              <p:nvPr/>
            </p:nvCxnSpPr>
            <p:spPr>
              <a:xfrm flipH="1">
                <a:off x="3785226" y="2903682"/>
                <a:ext cx="6858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9361AB4-90F8-6E4E-BD3B-0AB83400C7C4}"/>
                      </a:ext>
                    </a:extLst>
                  </p:cNvPr>
                  <p:cNvSpPr txBox="1"/>
                  <p:nvPr/>
                </p:nvSpPr>
                <p:spPr>
                  <a:xfrm>
                    <a:off x="2229918" y="2407483"/>
                    <a:ext cx="342900" cy="3004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𝑑𝑟𝑎𝑔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A9361AB4-90F8-6E4E-BD3B-0AB83400C7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29918" y="2407483"/>
                    <a:ext cx="342900" cy="30046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961" r="-411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6C3DAE1-7FDE-2D4E-BDAB-D192A85F7CE2}"/>
                      </a:ext>
                    </a:extLst>
                  </p:cNvPr>
                  <p:cNvSpPr txBox="1"/>
                  <p:nvPr/>
                </p:nvSpPr>
                <p:spPr>
                  <a:xfrm>
                    <a:off x="3919102" y="2402044"/>
                    <a:ext cx="342900" cy="2995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𝑝𝑟𝑜𝑝𝑢𝑙𝑠𝑖𝑜𝑛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6C3DAE1-7FDE-2D4E-BDAB-D192A85F7C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9102" y="2402044"/>
                    <a:ext cx="342900" cy="2995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961" r="-1431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B6B71D-393E-6641-B8DE-42A4DA54D20B}"/>
                </a:ext>
              </a:extLst>
            </p:cNvPr>
            <p:cNvCxnSpPr/>
            <p:nvPr/>
          </p:nvCxnSpPr>
          <p:spPr>
            <a:xfrm flipH="1">
              <a:off x="838200" y="4170502"/>
              <a:ext cx="6858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A7BF6A5-8061-8741-88B5-C1A181A16FE7}"/>
                    </a:ext>
                  </a:extLst>
                </p:cNvPr>
                <p:cNvSpPr txBox="1"/>
                <p:nvPr/>
              </p:nvSpPr>
              <p:spPr>
                <a:xfrm>
                  <a:off x="1086518" y="3890063"/>
                  <a:ext cx="342900" cy="282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A7BF6A5-8061-8741-88B5-C1A181A16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6518" y="3890063"/>
                  <a:ext cx="342900" cy="2820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690165-CA30-8F4F-A0C4-10078CA9690F}"/>
                  </a:ext>
                </a:extLst>
              </p:cNvPr>
              <p:cNvSpPr txBox="1"/>
              <p:nvPr/>
            </p:nvSpPr>
            <p:spPr>
              <a:xfrm>
                <a:off x="5467152" y="4732597"/>
                <a:ext cx="2587824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𝑑𝑟𝑎𝑔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𝑝𝑟𝑜𝑝𝑢𝑙𝑠𝑖𝑜𝑛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690165-CA30-8F4F-A0C4-10078CA9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152" y="4732597"/>
                <a:ext cx="2587824" cy="399405"/>
              </a:xfrm>
              <a:prstGeom prst="rect">
                <a:avLst/>
              </a:prstGeom>
              <a:blipFill>
                <a:blip r:embed="rId6"/>
                <a:stretch>
                  <a:fillRect l="-2439" r="-97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8329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E6A29685-ACE5-6D4B-A78A-79526803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Physics of </a:t>
            </a:r>
            <a:r>
              <a:rPr lang="en-US" i="1" dirty="0">
                <a:solidFill>
                  <a:srgbClr val="0070C0"/>
                </a:solidFill>
              </a:rPr>
              <a:t>E. coli </a:t>
            </a:r>
            <a:r>
              <a:rPr lang="en-US" dirty="0">
                <a:solidFill>
                  <a:srgbClr val="0070C0"/>
                </a:solidFill>
              </a:rPr>
              <a:t>Motility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FC21F-E638-BC49-B972-F1D0186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659703-3A9B-F047-AA5E-E0096EBDDC24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770508"/>
            <a:ext cx="8229600" cy="4266104"/>
            <a:chOff x="838200" y="2406938"/>
            <a:chExt cx="4469722" cy="231703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F322E38-A09C-5D45-AA27-F3D407B2F5C7}"/>
                </a:ext>
              </a:extLst>
            </p:cNvPr>
            <p:cNvGrpSpPr/>
            <p:nvPr/>
          </p:nvGrpSpPr>
          <p:grpSpPr>
            <a:xfrm>
              <a:off x="1300278" y="2406938"/>
              <a:ext cx="4007644" cy="2317038"/>
              <a:chOff x="1300278" y="2406938"/>
              <a:chExt cx="4007644" cy="2317038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FE79F2-2EA0-D544-BF1C-1A1CE082C2F2}"/>
                  </a:ext>
                </a:extLst>
              </p:cNvPr>
              <p:cNvGrpSpPr/>
              <p:nvPr/>
            </p:nvGrpSpPr>
            <p:grpSpPr>
              <a:xfrm rot="1164653">
                <a:off x="1717166" y="3042204"/>
                <a:ext cx="3057385" cy="1132118"/>
                <a:chOff x="3115427" y="2400880"/>
                <a:chExt cx="5900125" cy="2310883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031EFF47-D551-7D4D-AC1B-48B0703AEA13}"/>
                    </a:ext>
                  </a:extLst>
                </p:cNvPr>
                <p:cNvSpPr/>
                <p:nvPr/>
              </p:nvSpPr>
              <p:spPr>
                <a:xfrm rot="20315172">
                  <a:off x="3115427" y="3501272"/>
                  <a:ext cx="3274423" cy="121049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D1C8ECA6-AC01-6344-8899-4207BA1ED863}"/>
                    </a:ext>
                  </a:extLst>
                </p:cNvPr>
                <p:cNvSpPr/>
                <p:nvPr/>
              </p:nvSpPr>
              <p:spPr>
                <a:xfrm rot="20315172">
                  <a:off x="6115598" y="2400880"/>
                  <a:ext cx="2899954" cy="940641"/>
                </a:xfrm>
                <a:custGeom>
                  <a:avLst/>
                  <a:gdLst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628503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  <a:gd name="connsiteX0" fmla="*/ 0 w 2899954"/>
                    <a:gd name="connsiteY0" fmla="*/ 574852 h 940641"/>
                    <a:gd name="connsiteX1" fmla="*/ 452846 w 2899954"/>
                    <a:gd name="connsiteY1" fmla="*/ 34921 h 940641"/>
                    <a:gd name="connsiteX2" fmla="*/ 1097280 w 2899954"/>
                    <a:gd name="connsiteY2" fmla="*/ 940612 h 940641"/>
                    <a:gd name="connsiteX3" fmla="*/ 1724298 w 2899954"/>
                    <a:gd name="connsiteY3" fmla="*/ 87 h 940641"/>
                    <a:gd name="connsiteX4" fmla="*/ 2299063 w 2899954"/>
                    <a:gd name="connsiteY4" fmla="*/ 879652 h 940641"/>
                    <a:gd name="connsiteX5" fmla="*/ 2899954 w 2899954"/>
                    <a:gd name="connsiteY5" fmla="*/ 43629 h 940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99954" h="940641">
                      <a:moveTo>
                        <a:pt x="0" y="574852"/>
                      </a:moveTo>
                      <a:cubicBezTo>
                        <a:pt x="134983" y="274406"/>
                        <a:pt x="269966" y="-26039"/>
                        <a:pt x="452846" y="34921"/>
                      </a:cubicBezTo>
                      <a:cubicBezTo>
                        <a:pt x="635726" y="95881"/>
                        <a:pt x="885371" y="946418"/>
                        <a:pt x="1097280" y="940612"/>
                      </a:cubicBezTo>
                      <a:cubicBezTo>
                        <a:pt x="1309189" y="934806"/>
                        <a:pt x="1524001" y="10247"/>
                        <a:pt x="1724298" y="87"/>
                      </a:cubicBezTo>
                      <a:cubicBezTo>
                        <a:pt x="1924595" y="-10073"/>
                        <a:pt x="2103120" y="872395"/>
                        <a:pt x="2299063" y="879652"/>
                      </a:cubicBezTo>
                      <a:cubicBezTo>
                        <a:pt x="2495006" y="886909"/>
                        <a:pt x="2727234" y="58143"/>
                        <a:pt x="2899954" y="4362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0"/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ED9BD05-D3FC-B048-BD10-9B6E59438156}"/>
                  </a:ext>
                </a:extLst>
              </p:cNvPr>
              <p:cNvSpPr/>
              <p:nvPr/>
            </p:nvSpPr>
            <p:spPr>
              <a:xfrm>
                <a:off x="1300278" y="4537731"/>
                <a:ext cx="4007644" cy="186245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182A119E-A47D-F747-AEC5-5DA72760BB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9919" y="2908576"/>
                <a:ext cx="6858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FABA3877-9F46-3340-9A5C-5CCD78D0507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785226" y="2908576"/>
                <a:ext cx="6858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B5404CC7-91C6-324A-919E-64C558FFE703}"/>
                      </a:ext>
                    </a:extLst>
                  </p:cNvPr>
                  <p:cNvSpPr txBox="1"/>
                  <p:nvPr/>
                </p:nvSpPr>
                <p:spPr>
                  <a:xfrm>
                    <a:off x="2229918" y="2412377"/>
                    <a:ext cx="342900" cy="2665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𝑏𝑜𝑑𝑦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B5404CC7-91C6-324A-919E-64C558FFE7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29918" y="2412377"/>
                    <a:ext cx="342900" cy="26658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0980" b="-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854F8E08-6FA6-5C49-92C7-89B4530A3B35}"/>
                      </a:ext>
                    </a:extLst>
                  </p:cNvPr>
                  <p:cNvSpPr txBox="1"/>
                  <p:nvPr/>
                </p:nvSpPr>
                <p:spPr>
                  <a:xfrm>
                    <a:off x="3919102" y="2406938"/>
                    <a:ext cx="342900" cy="2670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𝑓𝑙𝑎𝑔𝑒𝑙𝑙𝑢𝑚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854F8E08-6FA6-5C49-92C7-89B4530A3B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19102" y="2406938"/>
                    <a:ext cx="342900" cy="26707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37255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0FE5D67-D192-E642-9E7D-E2AD174619E0}"/>
                </a:ext>
              </a:extLst>
            </p:cNvPr>
            <p:cNvCxnSpPr/>
            <p:nvPr/>
          </p:nvCxnSpPr>
          <p:spPr>
            <a:xfrm flipH="1">
              <a:off x="838200" y="4170502"/>
              <a:ext cx="6858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97DB87-FDBA-AE49-AFB1-2587C6277D62}"/>
                  </a:ext>
                </a:extLst>
              </p:cNvPr>
              <p:cNvSpPr txBox="1"/>
              <p:nvPr/>
            </p:nvSpPr>
            <p:spPr>
              <a:xfrm>
                <a:off x="914400" y="4502222"/>
                <a:ext cx="631343" cy="519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97DB87-FDBA-AE49-AFB1-2587C6277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02222"/>
                <a:ext cx="631343" cy="519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200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E6A29685-ACE5-6D4B-A78A-79526803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Physics of </a:t>
            </a:r>
            <a:r>
              <a:rPr lang="en-US" i="1" dirty="0">
                <a:solidFill>
                  <a:srgbClr val="0070C0"/>
                </a:solidFill>
              </a:rPr>
              <a:t>E. coli </a:t>
            </a:r>
            <a:r>
              <a:rPr lang="en-US" dirty="0">
                <a:solidFill>
                  <a:srgbClr val="0070C0"/>
                </a:solidFill>
              </a:rPr>
              <a:t>Motility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FC21F-E638-BC49-B972-F1D0186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72287E-AA6F-9741-80F2-1514EC7B3C9B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770508"/>
            <a:ext cx="8229600" cy="4266104"/>
            <a:chOff x="1981200" y="2393961"/>
            <a:chExt cx="4471416" cy="231791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F15FE26-01C0-874F-A55C-F80EC3862E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1200" y="2393961"/>
              <a:ext cx="4471416" cy="2317916"/>
              <a:chOff x="838200" y="2406938"/>
              <a:chExt cx="4469722" cy="231703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EC0C55B-DB50-9144-83E2-345F2B721A8B}"/>
                  </a:ext>
                </a:extLst>
              </p:cNvPr>
              <p:cNvGrpSpPr/>
              <p:nvPr/>
            </p:nvGrpSpPr>
            <p:grpSpPr>
              <a:xfrm>
                <a:off x="1300278" y="2406938"/>
                <a:ext cx="4007644" cy="2317038"/>
                <a:chOff x="1300278" y="2406938"/>
                <a:chExt cx="4007644" cy="2317038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035B1689-69A1-EC41-9340-BE7E87FE0527}"/>
                    </a:ext>
                  </a:extLst>
                </p:cNvPr>
                <p:cNvGrpSpPr/>
                <p:nvPr/>
              </p:nvGrpSpPr>
              <p:grpSpPr>
                <a:xfrm rot="1164653">
                  <a:off x="1717166" y="3042204"/>
                  <a:ext cx="3057385" cy="1132118"/>
                  <a:chOff x="3115427" y="2400880"/>
                  <a:chExt cx="5900125" cy="2310883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29ED92D-1B50-4140-8053-C7BE049EA104}"/>
                      </a:ext>
                    </a:extLst>
                  </p:cNvPr>
                  <p:cNvSpPr/>
                  <p:nvPr/>
                </p:nvSpPr>
                <p:spPr>
                  <a:xfrm rot="20315172">
                    <a:off x="3115427" y="3501272"/>
                    <a:ext cx="3274423" cy="1210491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153E9B58-EDE4-0143-9A8E-C6D00B6A94E5}"/>
                      </a:ext>
                    </a:extLst>
                  </p:cNvPr>
                  <p:cNvSpPr/>
                  <p:nvPr/>
                </p:nvSpPr>
                <p:spPr>
                  <a:xfrm rot="20315172">
                    <a:off x="6115598" y="2400880"/>
                    <a:ext cx="2899954" cy="940641"/>
                  </a:xfrm>
                  <a:custGeom>
                    <a:avLst/>
                    <a:gdLst>
                      <a:gd name="connsiteX0" fmla="*/ 0 w 2899954"/>
                      <a:gd name="connsiteY0" fmla="*/ 574852 h 940641"/>
                      <a:gd name="connsiteX1" fmla="*/ 452846 w 2899954"/>
                      <a:gd name="connsiteY1" fmla="*/ 34921 h 940641"/>
                      <a:gd name="connsiteX2" fmla="*/ 1097280 w 2899954"/>
                      <a:gd name="connsiteY2" fmla="*/ 940612 h 940641"/>
                      <a:gd name="connsiteX3" fmla="*/ 1628503 w 2899954"/>
                      <a:gd name="connsiteY3" fmla="*/ 87 h 940641"/>
                      <a:gd name="connsiteX4" fmla="*/ 2299063 w 2899954"/>
                      <a:gd name="connsiteY4" fmla="*/ 879652 h 940641"/>
                      <a:gd name="connsiteX5" fmla="*/ 2899954 w 2899954"/>
                      <a:gd name="connsiteY5" fmla="*/ 43629 h 940641"/>
                      <a:gd name="connsiteX0" fmla="*/ 0 w 2899954"/>
                      <a:gd name="connsiteY0" fmla="*/ 574852 h 940641"/>
                      <a:gd name="connsiteX1" fmla="*/ 452846 w 2899954"/>
                      <a:gd name="connsiteY1" fmla="*/ 34921 h 940641"/>
                      <a:gd name="connsiteX2" fmla="*/ 1097280 w 2899954"/>
                      <a:gd name="connsiteY2" fmla="*/ 940612 h 940641"/>
                      <a:gd name="connsiteX3" fmla="*/ 1724298 w 2899954"/>
                      <a:gd name="connsiteY3" fmla="*/ 87 h 940641"/>
                      <a:gd name="connsiteX4" fmla="*/ 2299063 w 2899954"/>
                      <a:gd name="connsiteY4" fmla="*/ 879652 h 940641"/>
                      <a:gd name="connsiteX5" fmla="*/ 2899954 w 2899954"/>
                      <a:gd name="connsiteY5" fmla="*/ 43629 h 940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99954" h="940641">
                        <a:moveTo>
                          <a:pt x="0" y="574852"/>
                        </a:moveTo>
                        <a:cubicBezTo>
                          <a:pt x="134983" y="274406"/>
                          <a:pt x="269966" y="-26039"/>
                          <a:pt x="452846" y="34921"/>
                        </a:cubicBezTo>
                        <a:cubicBezTo>
                          <a:pt x="635726" y="95881"/>
                          <a:pt x="885371" y="946418"/>
                          <a:pt x="1097280" y="940612"/>
                        </a:cubicBezTo>
                        <a:cubicBezTo>
                          <a:pt x="1309189" y="934806"/>
                          <a:pt x="1524001" y="10247"/>
                          <a:pt x="1724298" y="87"/>
                        </a:cubicBezTo>
                        <a:cubicBezTo>
                          <a:pt x="1924595" y="-10073"/>
                          <a:pt x="2103120" y="872395"/>
                          <a:pt x="2299063" y="879652"/>
                        </a:cubicBezTo>
                        <a:cubicBezTo>
                          <a:pt x="2495006" y="886909"/>
                          <a:pt x="2727234" y="58143"/>
                          <a:pt x="2899954" y="43629"/>
                        </a:cubicBezTo>
                      </a:path>
                    </a:pathLst>
                  </a:custGeom>
                  <a:noFill/>
                  <a:ln w="381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250"/>
                  </a:p>
                </p:txBody>
              </p:sp>
            </p:grp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FBD5E61-B16B-7A46-9204-FC1262313DC0}"/>
                    </a:ext>
                  </a:extLst>
                </p:cNvPr>
                <p:cNvSpPr/>
                <p:nvPr/>
              </p:nvSpPr>
              <p:spPr>
                <a:xfrm>
                  <a:off x="1300278" y="4537731"/>
                  <a:ext cx="4007644" cy="186245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EE3F82C5-CAF4-1543-9CD7-7EFEF3E45D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29919" y="2908577"/>
                  <a:ext cx="685800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2FC2B4EA-515D-0E4D-9A71-DC2EF0E56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3785226" y="2908576"/>
                  <a:ext cx="685800" cy="0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559AFEDA-9775-7948-8DCF-BD3C9DE5DE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29918" y="2412378"/>
                      <a:ext cx="342900" cy="2665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𝑏𝑜𝑑𝑦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559AFEDA-9775-7948-8DCF-BD3C9DE5DEC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29918" y="2412378"/>
                      <a:ext cx="342900" cy="26658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r="-50980" b="-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A6E32902-E156-7C41-8572-1165FD6C81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19102" y="2406938"/>
                      <a:ext cx="342900" cy="2670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𝑓𝑙𝑎𝑔𝑒𝑙𝑙𝑢𝑚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A6E32902-E156-7C41-8572-1165FD6C81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19102" y="2406938"/>
                      <a:ext cx="342900" cy="26707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137255"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E2D1FA4D-0390-A84B-BC63-A044643DC53B}"/>
                  </a:ext>
                </a:extLst>
              </p:cNvPr>
              <p:cNvCxnSpPr/>
              <p:nvPr/>
            </p:nvCxnSpPr>
            <p:spPr>
              <a:xfrm flipH="1">
                <a:off x="838200" y="4170502"/>
                <a:ext cx="685800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F2BA1C-F97A-4D47-BBCC-9A95FCB990C4}"/>
                </a:ext>
              </a:extLst>
            </p:cNvPr>
            <p:cNvGrpSpPr/>
            <p:nvPr/>
          </p:nvGrpSpPr>
          <p:grpSpPr>
            <a:xfrm>
              <a:off x="3593792" y="3243230"/>
              <a:ext cx="182880" cy="182880"/>
              <a:chOff x="769620" y="1074420"/>
              <a:chExt cx="182880" cy="18288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B8456D3-D8CE-9F49-A430-511C7AC6B78B}"/>
                  </a:ext>
                </a:extLst>
              </p:cNvPr>
              <p:cNvSpPr/>
              <p:nvPr/>
            </p:nvSpPr>
            <p:spPr>
              <a:xfrm>
                <a:off x="769620" y="107442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13FA670-2C15-D54B-BECE-1945E98C5465}"/>
                  </a:ext>
                </a:extLst>
              </p:cNvPr>
              <p:cNvSpPr/>
              <p:nvPr/>
            </p:nvSpPr>
            <p:spPr>
              <a:xfrm>
                <a:off x="838200" y="114300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D0DCD5-E512-0240-AA65-A2AD15FA53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06474" y="3720123"/>
              <a:ext cx="357516" cy="365760"/>
              <a:chOff x="687249" y="1726802"/>
              <a:chExt cx="182880" cy="18709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D94062-C568-8448-8821-DEDB29D48B44}"/>
                  </a:ext>
                </a:extLst>
              </p:cNvPr>
              <p:cNvSpPr/>
              <p:nvPr/>
            </p:nvSpPr>
            <p:spPr>
              <a:xfrm>
                <a:off x="687249" y="172680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Multiply 5">
                <a:extLst>
                  <a:ext uri="{FF2B5EF4-FFF2-40B4-BE49-F238E27FC236}">
                    <a16:creationId xmlns:a16="http://schemas.microsoft.com/office/drawing/2014/main" id="{B933FF6C-7184-C64E-8C30-69FB10B778CC}"/>
                  </a:ext>
                </a:extLst>
              </p:cNvPr>
              <p:cNvSpPr/>
              <p:nvPr/>
            </p:nvSpPr>
            <p:spPr>
              <a:xfrm>
                <a:off x="687249" y="1731019"/>
                <a:ext cx="182880" cy="182880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D54222F-596A-DE45-A45B-00592B966307}"/>
                </a:ext>
              </a:extLst>
            </p:cNvPr>
            <p:cNvGrpSpPr/>
            <p:nvPr/>
          </p:nvGrpSpPr>
          <p:grpSpPr>
            <a:xfrm>
              <a:off x="5282304" y="3218261"/>
              <a:ext cx="182880" cy="187097"/>
              <a:chOff x="687249" y="1726802"/>
              <a:chExt cx="182880" cy="187097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D3DF563-2502-A54D-AD25-D82E859E3EF6}"/>
                  </a:ext>
                </a:extLst>
              </p:cNvPr>
              <p:cNvSpPr/>
              <p:nvPr/>
            </p:nvSpPr>
            <p:spPr>
              <a:xfrm>
                <a:off x="687249" y="172680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Multiply 43">
                <a:extLst>
                  <a:ext uri="{FF2B5EF4-FFF2-40B4-BE49-F238E27FC236}">
                    <a16:creationId xmlns:a16="http://schemas.microsoft.com/office/drawing/2014/main" id="{A066261D-9F6A-4747-B116-86031158D0B1}"/>
                  </a:ext>
                </a:extLst>
              </p:cNvPr>
              <p:cNvSpPr/>
              <p:nvPr/>
            </p:nvSpPr>
            <p:spPr>
              <a:xfrm>
                <a:off x="687249" y="1731019"/>
                <a:ext cx="182880" cy="182880"/>
              </a:xfrm>
              <a:prstGeom prst="mathMultipl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1E8C5E7-23D1-5F41-82E4-8984735302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01640" y="3520440"/>
              <a:ext cx="365760" cy="365760"/>
              <a:chOff x="769620" y="1074420"/>
              <a:chExt cx="182880" cy="18288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A5A837B-7C01-E747-B589-8176B24D3C73}"/>
                  </a:ext>
                </a:extLst>
              </p:cNvPr>
              <p:cNvSpPr/>
              <p:nvPr/>
            </p:nvSpPr>
            <p:spPr>
              <a:xfrm>
                <a:off x="769620" y="107442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A568D82-B04B-7D43-BA29-60620C92C8A5}"/>
                  </a:ext>
                </a:extLst>
              </p:cNvPr>
              <p:cNvSpPr/>
              <p:nvPr/>
            </p:nvSpPr>
            <p:spPr>
              <a:xfrm>
                <a:off x="838200" y="1143000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0E599D-3623-D145-BB7C-5A44C07D5E76}"/>
                  </a:ext>
                </a:extLst>
              </p:cNvPr>
              <p:cNvSpPr txBox="1"/>
              <p:nvPr/>
            </p:nvSpPr>
            <p:spPr>
              <a:xfrm>
                <a:off x="914400" y="4502222"/>
                <a:ext cx="631343" cy="519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0E599D-3623-D145-BB7C-5A44C07D5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02222"/>
                <a:ext cx="631343" cy="519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63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E6A29685-ACE5-6D4B-A78A-79526803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Physics of </a:t>
            </a:r>
            <a:r>
              <a:rPr lang="en-US" i="1" dirty="0">
                <a:solidFill>
                  <a:srgbClr val="0070C0"/>
                </a:solidFill>
              </a:rPr>
              <a:t>E. coli </a:t>
            </a:r>
            <a:r>
              <a:rPr lang="en-US" dirty="0">
                <a:solidFill>
                  <a:srgbClr val="0070C0"/>
                </a:solidFill>
              </a:rPr>
              <a:t>Motility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FC21F-E638-BC49-B972-F1D0186B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5922DF-0AB4-A148-9CDD-7C08EF63FC29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588726"/>
            <a:ext cx="8229600" cy="4278674"/>
            <a:chOff x="2377589" y="2912868"/>
            <a:chExt cx="5536075" cy="287827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B03923-F991-364B-9166-039A3FA69DE7}"/>
                </a:ext>
              </a:extLst>
            </p:cNvPr>
            <p:cNvGrpSpPr>
              <a:grpSpLocks noChangeAspect="1"/>
            </p:cNvGrpSpPr>
            <p:nvPr/>
          </p:nvGrpSpPr>
          <p:grpSpPr>
            <a:xfrm rot="1164653">
              <a:off x="2377589" y="3174229"/>
              <a:ext cx="5536075" cy="2049946"/>
              <a:chOff x="3115427" y="2400880"/>
              <a:chExt cx="5900125" cy="231088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5D2F05E-B8CC-6243-A84D-0B8AFBBC0C51}"/>
                  </a:ext>
                </a:extLst>
              </p:cNvPr>
              <p:cNvSpPr/>
              <p:nvPr/>
            </p:nvSpPr>
            <p:spPr>
              <a:xfrm rot="20315172">
                <a:off x="3115427" y="3501272"/>
                <a:ext cx="3274423" cy="12104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D1CC810-8262-BC41-93A7-D67E9EB076FE}"/>
                  </a:ext>
                </a:extLst>
              </p:cNvPr>
              <p:cNvSpPr/>
              <p:nvPr/>
            </p:nvSpPr>
            <p:spPr>
              <a:xfrm rot="20315172">
                <a:off x="6115598" y="2400880"/>
                <a:ext cx="2899954" cy="940641"/>
              </a:xfrm>
              <a:custGeom>
                <a:avLst/>
                <a:gdLst>
                  <a:gd name="connsiteX0" fmla="*/ 0 w 2899954"/>
                  <a:gd name="connsiteY0" fmla="*/ 574852 h 940641"/>
                  <a:gd name="connsiteX1" fmla="*/ 452846 w 2899954"/>
                  <a:gd name="connsiteY1" fmla="*/ 34921 h 940641"/>
                  <a:gd name="connsiteX2" fmla="*/ 1097280 w 2899954"/>
                  <a:gd name="connsiteY2" fmla="*/ 940612 h 940641"/>
                  <a:gd name="connsiteX3" fmla="*/ 1628503 w 2899954"/>
                  <a:gd name="connsiteY3" fmla="*/ 87 h 940641"/>
                  <a:gd name="connsiteX4" fmla="*/ 2299063 w 2899954"/>
                  <a:gd name="connsiteY4" fmla="*/ 879652 h 940641"/>
                  <a:gd name="connsiteX5" fmla="*/ 2899954 w 2899954"/>
                  <a:gd name="connsiteY5" fmla="*/ 43629 h 940641"/>
                  <a:gd name="connsiteX0" fmla="*/ 0 w 2899954"/>
                  <a:gd name="connsiteY0" fmla="*/ 574852 h 940641"/>
                  <a:gd name="connsiteX1" fmla="*/ 452846 w 2899954"/>
                  <a:gd name="connsiteY1" fmla="*/ 34921 h 940641"/>
                  <a:gd name="connsiteX2" fmla="*/ 1097280 w 2899954"/>
                  <a:gd name="connsiteY2" fmla="*/ 940612 h 940641"/>
                  <a:gd name="connsiteX3" fmla="*/ 1724298 w 2899954"/>
                  <a:gd name="connsiteY3" fmla="*/ 87 h 940641"/>
                  <a:gd name="connsiteX4" fmla="*/ 2299063 w 2899954"/>
                  <a:gd name="connsiteY4" fmla="*/ 879652 h 940641"/>
                  <a:gd name="connsiteX5" fmla="*/ 2899954 w 2899954"/>
                  <a:gd name="connsiteY5" fmla="*/ 43629 h 94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9954" h="940641">
                    <a:moveTo>
                      <a:pt x="0" y="574852"/>
                    </a:moveTo>
                    <a:cubicBezTo>
                      <a:pt x="134983" y="274406"/>
                      <a:pt x="269966" y="-26039"/>
                      <a:pt x="452846" y="34921"/>
                    </a:cubicBezTo>
                    <a:cubicBezTo>
                      <a:pt x="635726" y="95881"/>
                      <a:pt x="885371" y="946418"/>
                      <a:pt x="1097280" y="940612"/>
                    </a:cubicBezTo>
                    <a:cubicBezTo>
                      <a:pt x="1309189" y="934806"/>
                      <a:pt x="1524001" y="10247"/>
                      <a:pt x="1724298" y="87"/>
                    </a:cubicBezTo>
                    <a:cubicBezTo>
                      <a:pt x="1924595" y="-10073"/>
                      <a:pt x="2103120" y="872395"/>
                      <a:pt x="2299063" y="879652"/>
                    </a:cubicBezTo>
                    <a:cubicBezTo>
                      <a:pt x="2495006" y="886909"/>
                      <a:pt x="2727234" y="58143"/>
                      <a:pt x="2899954" y="4362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3BC4F4-3900-CE43-A62A-12A500B59CA5}"/>
                </a:ext>
              </a:extLst>
            </p:cNvPr>
            <p:cNvGrpSpPr/>
            <p:nvPr/>
          </p:nvGrpSpPr>
          <p:grpSpPr>
            <a:xfrm>
              <a:off x="2941448" y="2912868"/>
              <a:ext cx="3879837" cy="2878276"/>
              <a:chOff x="2941448" y="2912868"/>
              <a:chExt cx="3879837" cy="2878276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D0EA5F77-0CB6-FC43-BA3A-67A6D4E30B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1608" y="4914635"/>
                <a:ext cx="0" cy="87650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698F0B1-4842-0748-876F-677CC95D4514}"/>
                      </a:ext>
                    </a:extLst>
                  </p:cNvPr>
                  <p:cNvSpPr txBox="1"/>
                  <p:nvPr/>
                </p:nvSpPr>
                <p:spPr>
                  <a:xfrm>
                    <a:off x="2941448" y="5170934"/>
                    <a:ext cx="342900" cy="4908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𝑏𝑜𝑑𝑦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698F0B1-4842-0748-876F-677CC95D45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1448" y="5170934"/>
                    <a:ext cx="342900" cy="49084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381" r="-7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3B235C5-EFF5-DF41-A84E-3D7EB90EFB66}"/>
                      </a:ext>
                    </a:extLst>
                  </p:cNvPr>
                  <p:cNvSpPr txBox="1"/>
                  <p:nvPr/>
                </p:nvSpPr>
                <p:spPr>
                  <a:xfrm>
                    <a:off x="6478385" y="3099585"/>
                    <a:ext cx="342900" cy="4917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𝑓𝑙𝑎𝑔𝑒𝑙𝑙𝑢𝑚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33B235C5-EFF5-DF41-A84E-3D7EB90EFB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8385" y="3099585"/>
                    <a:ext cx="342900" cy="49173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439" r="-1804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80880CA-EDA0-7544-8C1B-B17AEF0202DF}"/>
                      </a:ext>
                    </a:extLst>
                  </p:cNvPr>
                  <p:cNvSpPr txBox="1"/>
                  <p:nvPr/>
                </p:nvSpPr>
                <p:spPr>
                  <a:xfrm>
                    <a:off x="4717998" y="4575596"/>
                    <a:ext cx="79272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𝑏𝑎𝑐𝑡𝑒𝑟𝑖𝑢𝑚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80880CA-EDA0-7544-8C1B-B17AEF020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17998" y="4575596"/>
                    <a:ext cx="792723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311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0DD289-0828-0F4B-A56C-84FAC507BBC2}"/>
                  </a:ext>
                </a:extLst>
              </p:cNvPr>
              <p:cNvSpPr/>
              <p:nvPr/>
            </p:nvSpPr>
            <p:spPr>
              <a:xfrm>
                <a:off x="5047449" y="3848309"/>
                <a:ext cx="598380" cy="5983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601331-9F04-AF41-B12F-A8F54C4DB1DD}"/>
                  </a:ext>
                </a:extLst>
              </p:cNvPr>
              <p:cNvSpPr/>
              <p:nvPr/>
            </p:nvSpPr>
            <p:spPr>
              <a:xfrm>
                <a:off x="5271842" y="4072702"/>
                <a:ext cx="149595" cy="14959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D18CD0E-91B3-AC4A-8D1F-E75940FA35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75865" y="2912868"/>
                <a:ext cx="0" cy="876509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65101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022" y="762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Internal Reflection</a:t>
            </a:r>
          </a:p>
        </p:txBody>
      </p:sp>
      <p:sp>
        <p:nvSpPr>
          <p:cNvPr id="2" name="Trapezoid 1"/>
          <p:cNvSpPr/>
          <p:nvPr/>
        </p:nvSpPr>
        <p:spPr>
          <a:xfrm>
            <a:off x="800582" y="4343400"/>
            <a:ext cx="7907438" cy="609600"/>
          </a:xfrm>
          <a:prstGeom prst="trapezoid">
            <a:avLst>
              <a:gd name="adj" fmla="val 8006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10" y="3346128"/>
            <a:ext cx="9133390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43000" y="3772705"/>
            <a:ext cx="304800" cy="570695"/>
            <a:chOff x="1091877" y="4458505"/>
            <a:chExt cx="304800" cy="570695"/>
          </a:xfrm>
        </p:grpSpPr>
        <p:sp>
          <p:nvSpPr>
            <p:cNvPr id="9" name="Arc 8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Arc 25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8077200" y="3794087"/>
            <a:ext cx="304800" cy="570695"/>
            <a:chOff x="1091877" y="4458505"/>
            <a:chExt cx="304800" cy="570695"/>
          </a:xfrm>
        </p:grpSpPr>
        <p:sp>
          <p:nvSpPr>
            <p:cNvPr id="33" name="Arc 32"/>
            <p:cNvSpPr/>
            <p:nvPr/>
          </p:nvSpPr>
          <p:spPr>
            <a:xfrm>
              <a:off x="1091877" y="4489128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Arc 33"/>
            <p:cNvSpPr/>
            <p:nvPr/>
          </p:nvSpPr>
          <p:spPr>
            <a:xfrm flipV="1">
              <a:off x="1091877" y="4458505"/>
              <a:ext cx="304800" cy="54007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17" name="Straight Arrow Connector 16"/>
          <p:cNvCxnSpPr>
            <a:endCxn id="5" idx="0"/>
          </p:cNvCxnSpPr>
          <p:nvPr/>
        </p:nvCxnSpPr>
        <p:spPr>
          <a:xfrm flipV="1">
            <a:off x="2743199" y="3346128"/>
            <a:ext cx="1828800" cy="9880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562622" y="3352199"/>
            <a:ext cx="1828800" cy="96057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554906" y="2971800"/>
            <a:ext cx="2226894" cy="37577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B88B3A-53E8-A643-8FCB-AB104F931607}"/>
                  </a:ext>
                </a:extLst>
              </p:cNvPr>
              <p:cNvSpPr txBox="1"/>
              <p:nvPr/>
            </p:nvSpPr>
            <p:spPr>
              <a:xfrm>
                <a:off x="342900" y="2907916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≈1.3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B88B3A-53E8-A643-8FCB-AB104F931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907916"/>
                <a:ext cx="190500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FAD286-E794-B24B-887F-37F83AA50869}"/>
                  </a:ext>
                </a:extLst>
              </p:cNvPr>
              <p:cNvSpPr txBox="1"/>
              <p:nvPr/>
            </p:nvSpPr>
            <p:spPr>
              <a:xfrm>
                <a:off x="334353" y="3396115"/>
                <a:ext cx="1905000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𝑔𝑙𝑎𝑠𝑠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≈1.5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FAD286-E794-B24B-887F-37F83AA50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53" y="3396115"/>
                <a:ext cx="1905000" cy="39190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639BAD-59D6-034D-B25F-4E1656FFD9F0}"/>
              </a:ext>
            </a:extLst>
          </p:cNvPr>
          <p:cNvCxnSpPr/>
          <p:nvPr/>
        </p:nvCxnSpPr>
        <p:spPr>
          <a:xfrm>
            <a:off x="4571999" y="1676400"/>
            <a:ext cx="0" cy="266700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66FF37-472B-9C42-9410-67F75EFB2A19}"/>
                  </a:ext>
                </a:extLst>
              </p:cNvPr>
              <p:cNvSpPr txBox="1"/>
              <p:nvPr/>
            </p:nvSpPr>
            <p:spPr>
              <a:xfrm>
                <a:off x="4571999" y="2897497"/>
                <a:ext cx="447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66FF37-472B-9C42-9410-67F75EFB2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2897497"/>
                <a:ext cx="4478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9ACB03-7F3B-A749-923B-EC8D09FFC815}"/>
                  </a:ext>
                </a:extLst>
              </p:cNvPr>
              <p:cNvSpPr txBox="1"/>
              <p:nvPr/>
            </p:nvSpPr>
            <p:spPr>
              <a:xfrm>
                <a:off x="4180539" y="3432619"/>
                <a:ext cx="447822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9ACB03-7F3B-A749-923B-EC8D09FFC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539" y="3432619"/>
                <a:ext cx="447822" cy="39190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99D96-D766-0A4D-94ED-48F48BA47719}"/>
                  </a:ext>
                </a:extLst>
              </p:cNvPr>
              <p:cNvSpPr txBox="1"/>
              <p:nvPr/>
            </p:nvSpPr>
            <p:spPr>
              <a:xfrm>
                <a:off x="2193401" y="5369863"/>
                <a:ext cx="4757196" cy="1117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i="1" dirty="0"/>
                  <a:t>Snell’s Law</a:t>
                </a:r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99D96-D766-0A4D-94ED-48F48BA47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401" y="5369863"/>
                <a:ext cx="4757196" cy="1117229"/>
              </a:xfrm>
              <a:prstGeom prst="rect">
                <a:avLst/>
              </a:prstGeom>
              <a:blipFill>
                <a:blip r:embed="rId7"/>
                <a:stretch>
                  <a:fillRect t="-6818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F87E6-BF23-0E40-B4E7-36FE24ED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51A68-A119-4CE6-BFD5-0B775F9A17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67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90840</TotalTime>
  <Words>562</Words>
  <Application>Microsoft Macintosh PowerPoint</Application>
  <PresentationFormat>On-screen Show (4:3)</PresentationFormat>
  <Paragraphs>168</Paragraphs>
  <Slides>29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 Math</vt:lpstr>
      <vt:lpstr>Office Theme</vt:lpstr>
      <vt:lpstr>Rigid Body Dynamics of  Motile Bacteria near Surfaces</vt:lpstr>
      <vt:lpstr>Industry and Medicine</vt:lpstr>
      <vt:lpstr>Bacterial Dynamics</vt:lpstr>
      <vt:lpstr>Evolution: Surface Interactions</vt:lpstr>
      <vt:lpstr>Physics of E. coli Motility</vt:lpstr>
      <vt:lpstr>Physics of E. coli Motility</vt:lpstr>
      <vt:lpstr>Physics of E. coli Motility</vt:lpstr>
      <vt:lpstr>Physics of E. coli Motility</vt:lpstr>
      <vt:lpstr>Internal Reflection</vt:lpstr>
      <vt:lpstr>Total Internal Reflection</vt:lpstr>
      <vt:lpstr>The Evanescent Field</vt:lpstr>
      <vt:lpstr>PowerPoint Presentation</vt:lpstr>
      <vt:lpstr>Raw Data (real time 25 fps)</vt:lpstr>
      <vt:lpstr>Tracking</vt:lpstr>
      <vt:lpstr>PowerPoint Presentation</vt:lpstr>
      <vt:lpstr>Five Coordinates</vt:lpstr>
      <vt:lpstr>ϕ from the Inertia Matrix</vt:lpstr>
      <vt:lpstr>Hypothetical Object Intensity</vt:lpstr>
      <vt:lpstr>Point Spread Function</vt:lpstr>
      <vt:lpstr>Point Spread Function</vt:lpstr>
      <vt:lpstr>Convolution</vt:lpstr>
      <vt:lpstr>Hypothetical Image Intensity</vt:lpstr>
      <vt:lpstr>Comparison</vt:lpstr>
      <vt:lpstr>Reconstruction (10 fps)</vt:lpstr>
      <vt:lpstr>Still Trajectory</vt:lpstr>
      <vt:lpstr>Fitting Circles</vt:lpstr>
      <vt:lpstr>Trajectory Measurements</vt:lpstr>
      <vt:lpstr>Orientation Measurements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Adhesion Can Simultaneously Support Two Domain Types in Model Membranes</dc:title>
  <dc:creator>Orrin</dc:creator>
  <cp:lastModifiedBy>Microsoft Office User</cp:lastModifiedBy>
  <cp:revision>615</cp:revision>
  <dcterms:created xsi:type="dcterms:W3CDTF">2014-08-12T20:17:03Z</dcterms:created>
  <dcterms:modified xsi:type="dcterms:W3CDTF">2020-11-12T23:26:29Z</dcterms:modified>
</cp:coreProperties>
</file>